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2725"/>
  </p:normalViewPr>
  <p:slideViewPr>
    <p:cSldViewPr snapToGrid="0" snapToObjects="1">
      <p:cViewPr varScale="1">
        <p:scale>
          <a:sx n="90" d="100"/>
          <a:sy n="90" d="100"/>
        </p:scale>
        <p:origin x="232"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2A9FB-7803-D04D-9BF3-F512ED89CEF7}" type="datetimeFigureOut">
              <a:rPr lang="en-US" smtClean="0"/>
              <a:t>4/29/20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C8DAEB-08F0-C743-912E-0F09C90E6BB3}" type="slidenum">
              <a:rPr lang="en-US" smtClean="0"/>
              <a:t>‹#›</a:t>
            </a:fld>
            <a:endParaRPr lang="en-US"/>
          </a:p>
        </p:txBody>
      </p:sp>
    </p:spTree>
    <p:extLst>
      <p:ext uri="{BB962C8B-B14F-4D97-AF65-F5344CB8AC3E}">
        <p14:creationId xmlns:p14="http://schemas.microsoft.com/office/powerpoint/2010/main" val="3288074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Qu’est-ce qu’un produit 3GIRS exactement ?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Parmi les produits de la PID de première génération, le DDT était le plus utilisé. Les </a:t>
            </a:r>
            <a:r>
              <a:rPr lang="fr-FR" sz="1200" kern="1200" dirty="0" err="1">
                <a:solidFill>
                  <a:schemeClr val="tx1"/>
                </a:solidFill>
                <a:effectLst/>
                <a:latin typeface="+mn-lt"/>
                <a:ea typeface="+mn-ea"/>
                <a:cs typeface="+mn-cs"/>
              </a:rPr>
              <a:t>pyréthrinoïdes</a:t>
            </a:r>
            <a:r>
              <a:rPr lang="fr-FR" sz="1200" kern="1200" dirty="0">
                <a:solidFill>
                  <a:schemeClr val="tx1"/>
                </a:solidFill>
                <a:effectLst/>
                <a:latin typeface="+mn-lt"/>
                <a:ea typeface="+mn-ea"/>
                <a:cs typeface="+mn-cs"/>
              </a:rPr>
              <a:t> représentaient la 2</a:t>
            </a:r>
            <a:r>
              <a:rPr lang="fr-FR" sz="1200" kern="1200" baseline="30000" dirty="0">
                <a:solidFill>
                  <a:schemeClr val="tx1"/>
                </a:solidFill>
                <a:effectLst/>
                <a:latin typeface="+mn-lt"/>
                <a:ea typeface="+mn-ea"/>
                <a:cs typeface="+mn-cs"/>
              </a:rPr>
              <a:t>e</a:t>
            </a:r>
            <a:r>
              <a:rPr lang="fr-FR" sz="1200" kern="1200" dirty="0">
                <a:solidFill>
                  <a:schemeClr val="tx1"/>
                </a:solidFill>
                <a:effectLst/>
                <a:latin typeface="+mn-lt"/>
                <a:ea typeface="+mn-ea"/>
                <a:cs typeface="+mn-cs"/>
              </a:rPr>
              <a:t> génération. La résistance des vecteurs à ses produits a rendu nécessaire de développer la prochaine génération de produits. Ces produits de 3</a:t>
            </a:r>
            <a:r>
              <a:rPr lang="fr-FR" sz="1200" kern="1200" baseline="30000" dirty="0">
                <a:solidFill>
                  <a:schemeClr val="tx1"/>
                </a:solidFill>
                <a:effectLst/>
                <a:latin typeface="+mn-lt"/>
                <a:ea typeface="+mn-ea"/>
                <a:cs typeface="+mn-cs"/>
              </a:rPr>
              <a:t>e</a:t>
            </a:r>
            <a:r>
              <a:rPr lang="fr-FR" sz="1200" kern="1200" dirty="0">
                <a:solidFill>
                  <a:schemeClr val="tx1"/>
                </a:solidFill>
                <a:effectLst/>
                <a:latin typeface="+mn-lt"/>
                <a:ea typeface="+mn-ea"/>
                <a:cs typeface="+mn-cs"/>
              </a:rPr>
              <a:t> génération sont efficaces contre les vecteurs résistants aux </a:t>
            </a:r>
            <a:r>
              <a:rPr lang="fr-FR" sz="1200" kern="1200" dirty="0" err="1">
                <a:solidFill>
                  <a:schemeClr val="tx1"/>
                </a:solidFill>
                <a:effectLst/>
                <a:latin typeface="+mn-lt"/>
                <a:ea typeface="+mn-ea"/>
                <a:cs typeface="+mn-cs"/>
              </a:rPr>
              <a:t>pyréthrinoïdes</a:t>
            </a:r>
            <a:r>
              <a:rPr lang="fr-FR" sz="1200" kern="1200" dirty="0">
                <a:solidFill>
                  <a:schemeClr val="tx1"/>
                </a:solidFill>
                <a:effectLst/>
                <a:latin typeface="+mn-lt"/>
                <a:ea typeface="+mn-ea"/>
                <a:cs typeface="+mn-cs"/>
              </a:rPr>
              <a:t> et ont une efficacité résiduelle d’au moins 6 mois. Les produits 3GIRS étaient, au départ, nettement plus chers, ce qui a contribué à une baisse de la couverture.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3GIRS : Produit de la PID de troisième génération efficace contre les vecteurs résistants aux </a:t>
            </a:r>
            <a:r>
              <a:rPr lang="fr-FR" sz="1200" i="1" kern="1200" dirty="0" err="1">
                <a:solidFill>
                  <a:schemeClr val="tx1"/>
                </a:solidFill>
                <a:effectLst/>
                <a:latin typeface="+mn-lt"/>
                <a:ea typeface="+mn-ea"/>
                <a:cs typeface="+mn-cs"/>
              </a:rPr>
              <a:t>pyréthrinoïdes</a:t>
            </a:r>
            <a:r>
              <a:rPr lang="fr-FR" sz="1200" i="1" kern="1200" dirty="0">
                <a:solidFill>
                  <a:schemeClr val="tx1"/>
                </a:solidFill>
                <a:effectLst/>
                <a:latin typeface="+mn-lt"/>
                <a:ea typeface="+mn-ea"/>
                <a:cs typeface="+mn-cs"/>
              </a:rPr>
              <a:t>, avec une efficacité résiduelle d’au moins 6 mois</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DDT : </a:t>
            </a:r>
            <a:r>
              <a:rPr lang="fr-FR" sz="1200" i="1" kern="1200" dirty="0" err="1">
                <a:solidFill>
                  <a:schemeClr val="tx1"/>
                </a:solidFill>
                <a:effectLst/>
                <a:latin typeface="+mn-lt"/>
                <a:ea typeface="+mn-ea"/>
                <a:cs typeface="+mn-cs"/>
              </a:rPr>
              <a:t>Dichlorodiphényltrichloroéthane</a:t>
            </a:r>
            <a:r>
              <a:rPr lang="fr-FR"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PID : Pulvérisation </a:t>
            </a:r>
            <a:r>
              <a:rPr lang="fr-FR" sz="1200" i="1" kern="1200" dirty="0" err="1">
                <a:solidFill>
                  <a:schemeClr val="tx1"/>
                </a:solidFill>
                <a:effectLst/>
                <a:latin typeface="+mn-lt"/>
                <a:ea typeface="+mn-ea"/>
                <a:cs typeface="+mn-cs"/>
              </a:rPr>
              <a:t>intradomiciliaire</a:t>
            </a:r>
            <a:r>
              <a:rPr lang="fr-FR" sz="1200" i="1" kern="1200" dirty="0">
                <a:solidFill>
                  <a:schemeClr val="tx1"/>
                </a:solidFill>
                <a:effectLst/>
                <a:latin typeface="+mn-lt"/>
                <a:ea typeface="+mn-ea"/>
                <a:cs typeface="+mn-cs"/>
              </a:rPr>
              <a:t> d’insecticide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9C8DAEB-08F0-C743-912E-0F09C90E6BB3}" type="slidenum">
              <a:rPr lang="en-US" smtClean="0"/>
              <a:t>3</a:t>
            </a:fld>
            <a:endParaRPr lang="en-US"/>
          </a:p>
        </p:txBody>
      </p:sp>
    </p:spTree>
    <p:extLst>
      <p:ext uri="{BB962C8B-B14F-4D97-AF65-F5344CB8AC3E}">
        <p14:creationId xmlns:p14="http://schemas.microsoft.com/office/powerpoint/2010/main" val="269046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Les taux d’incidence sous-jacents (dans les districts où il n’y a eu aucune PID au cours des deux années) ont baissé en moyenne de 22 %, soit une marge nettement plus faible que dans les districts de Mopti récemment pulvérisés (p = 0,040). </a:t>
            </a:r>
            <a:endParaRPr lang="en-GB"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Proportion de ménages moyens possédant au moins une MILD : De 85 % à 90 % </a:t>
            </a:r>
          </a:p>
          <a:p>
            <a:r>
              <a:rPr lang="fr-FR" sz="1200" i="1" kern="1200" dirty="0">
                <a:solidFill>
                  <a:schemeClr val="tx1"/>
                </a:solidFill>
                <a:effectLst/>
                <a:latin typeface="+mn-lt"/>
                <a:ea typeface="+mn-ea"/>
                <a:cs typeface="+mn-cs"/>
              </a:rPr>
              <a:t>3GIRS : Produit de la PID de troisième génération efficace contre les vecteurs résistants aux </a:t>
            </a:r>
            <a:r>
              <a:rPr lang="fr-FR" sz="1200" i="1" kern="1200" dirty="0" err="1">
                <a:solidFill>
                  <a:schemeClr val="tx1"/>
                </a:solidFill>
                <a:effectLst/>
                <a:latin typeface="+mn-lt"/>
                <a:ea typeface="+mn-ea"/>
                <a:cs typeface="+mn-cs"/>
              </a:rPr>
              <a:t>pyréthrinoïdes</a:t>
            </a:r>
            <a:r>
              <a:rPr lang="fr-FR" sz="1200" i="1" kern="1200" dirty="0">
                <a:solidFill>
                  <a:schemeClr val="tx1"/>
                </a:solidFill>
                <a:effectLst/>
                <a:latin typeface="+mn-lt"/>
                <a:ea typeface="+mn-ea"/>
                <a:cs typeface="+mn-cs"/>
              </a:rPr>
              <a:t>, avec une efficacité résiduelle d’au moins 6 mois</a:t>
            </a:r>
          </a:p>
          <a:p>
            <a:r>
              <a:rPr lang="fr-FR" sz="1200" i="1" kern="1200" dirty="0">
                <a:solidFill>
                  <a:schemeClr val="tx1"/>
                </a:solidFill>
                <a:effectLst/>
                <a:latin typeface="+mn-lt"/>
                <a:ea typeface="+mn-ea"/>
                <a:cs typeface="+mn-cs"/>
              </a:rPr>
              <a:t>PID : Pulvérisation </a:t>
            </a:r>
            <a:r>
              <a:rPr lang="fr-FR" sz="1200" i="1" kern="1200" dirty="0" err="1">
                <a:solidFill>
                  <a:schemeClr val="tx1"/>
                </a:solidFill>
                <a:effectLst/>
                <a:latin typeface="+mn-lt"/>
                <a:ea typeface="+mn-ea"/>
                <a:cs typeface="+mn-cs"/>
              </a:rPr>
              <a:t>intradomiciliaire</a:t>
            </a:r>
            <a:r>
              <a:rPr lang="fr-FR" sz="1200" i="1" kern="1200" dirty="0">
                <a:solidFill>
                  <a:schemeClr val="tx1"/>
                </a:solidFill>
                <a:effectLst/>
                <a:latin typeface="+mn-lt"/>
                <a:ea typeface="+mn-ea"/>
                <a:cs typeface="+mn-cs"/>
              </a:rPr>
              <a:t> d’insecticide MILD : Moustiquaire imprégnée d’insecticide longue durée </a:t>
            </a:r>
            <a:endParaRPr lang="en-US" dirty="0"/>
          </a:p>
        </p:txBody>
      </p:sp>
      <p:sp>
        <p:nvSpPr>
          <p:cNvPr id="4" name="Slide Number Placeholder 3"/>
          <p:cNvSpPr>
            <a:spLocks noGrp="1"/>
          </p:cNvSpPr>
          <p:nvPr>
            <p:ph type="sldNum" sz="quarter" idx="5"/>
          </p:nvPr>
        </p:nvSpPr>
        <p:spPr/>
        <p:txBody>
          <a:bodyPr/>
          <a:lstStyle/>
          <a:p>
            <a:fld id="{C9C8DAEB-08F0-C743-912E-0F09C90E6BB3}" type="slidenum">
              <a:rPr lang="en-US" smtClean="0"/>
              <a:t>12</a:t>
            </a:fld>
            <a:endParaRPr lang="en-US"/>
          </a:p>
        </p:txBody>
      </p:sp>
    </p:spTree>
    <p:extLst>
      <p:ext uri="{BB962C8B-B14F-4D97-AF65-F5344CB8AC3E}">
        <p14:creationId xmlns:p14="http://schemas.microsoft.com/office/powerpoint/2010/main" val="3433288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Après le retrait de la PID, les taux d’incidence du paludisme ont augmenté en moyenne de plus de 400 % (95 % IC de 330 % à 640 %)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3GIRS : Produit de la PID de troisième génération efficace contre les vecteurs résistants aux </a:t>
            </a:r>
            <a:r>
              <a:rPr lang="fr-FR" sz="1200" i="1" kern="1200" dirty="0" err="1">
                <a:solidFill>
                  <a:schemeClr val="tx1"/>
                </a:solidFill>
                <a:effectLst/>
                <a:latin typeface="+mn-lt"/>
                <a:ea typeface="+mn-ea"/>
                <a:cs typeface="+mn-cs"/>
              </a:rPr>
              <a:t>pyréthrinoïdes</a:t>
            </a:r>
            <a:r>
              <a:rPr lang="fr-FR" sz="1200" i="1" kern="1200" dirty="0">
                <a:solidFill>
                  <a:schemeClr val="tx1"/>
                </a:solidFill>
                <a:effectLst/>
                <a:latin typeface="+mn-lt"/>
                <a:ea typeface="+mn-ea"/>
                <a:cs typeface="+mn-cs"/>
              </a:rPr>
              <a:t>, avec une efficacité résiduelle d’au moins 6 mois</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IC : Intervalle de confiance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PID : Pulvérisation </a:t>
            </a:r>
            <a:r>
              <a:rPr lang="fr-FR" sz="1200" i="1" kern="1200" dirty="0" err="1">
                <a:solidFill>
                  <a:schemeClr val="tx1"/>
                </a:solidFill>
                <a:effectLst/>
                <a:latin typeface="+mn-lt"/>
                <a:ea typeface="+mn-ea"/>
                <a:cs typeface="+mn-cs"/>
              </a:rPr>
              <a:t>intradomiciliaire</a:t>
            </a:r>
            <a:r>
              <a:rPr lang="fr-FR" sz="1200" i="1" kern="1200" dirty="0">
                <a:solidFill>
                  <a:schemeClr val="tx1"/>
                </a:solidFill>
                <a:effectLst/>
                <a:latin typeface="+mn-lt"/>
                <a:ea typeface="+mn-ea"/>
                <a:cs typeface="+mn-cs"/>
              </a:rPr>
              <a:t> d’insecticide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MILD : Moustiquaire imprégnée d’insecticide longue durée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9C8DAEB-08F0-C743-912E-0F09C90E6BB3}" type="slidenum">
              <a:rPr lang="en-US" smtClean="0"/>
              <a:t>13</a:t>
            </a:fld>
            <a:endParaRPr lang="en-US"/>
          </a:p>
        </p:txBody>
      </p:sp>
    </p:spTree>
    <p:extLst>
      <p:ext uri="{BB962C8B-B14F-4D97-AF65-F5344CB8AC3E}">
        <p14:creationId xmlns:p14="http://schemas.microsoft.com/office/powerpoint/2010/main" val="2771009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Dans les districts où la PID a été réintroduite, l’incidence du paludisme a chuté de 42 % (95 % IC : de 28 % à 56 %).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Dans les districts où il n’y a eu aucune PID au cours de ces deux années, l’incidence du paludisme a diminué de 5 % (95 % IC : de -6 % à 15 %).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3GIRS : Produit de la PID de troisième génération efficace contre les vecteurs résistants aux </a:t>
            </a:r>
            <a:r>
              <a:rPr lang="fr-FR" sz="1200" i="1" kern="1200" dirty="0" err="1">
                <a:solidFill>
                  <a:schemeClr val="tx1"/>
                </a:solidFill>
                <a:effectLst/>
                <a:latin typeface="+mn-lt"/>
                <a:ea typeface="+mn-ea"/>
                <a:cs typeface="+mn-cs"/>
              </a:rPr>
              <a:t>pyréthrinoïdes</a:t>
            </a:r>
            <a:r>
              <a:rPr lang="fr-FR" sz="1200" i="1" kern="1200" dirty="0">
                <a:solidFill>
                  <a:schemeClr val="tx1"/>
                </a:solidFill>
                <a:effectLst/>
                <a:latin typeface="+mn-lt"/>
                <a:ea typeface="+mn-ea"/>
                <a:cs typeface="+mn-cs"/>
              </a:rPr>
              <a:t>, avec une efficacité résiduelle d’au moins 6 mois</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IC : Intervalle de confiance </a:t>
            </a:r>
          </a:p>
          <a:p>
            <a:r>
              <a:rPr lang="fr-FR" sz="1200" i="1" kern="1200" dirty="0">
                <a:solidFill>
                  <a:schemeClr val="tx1"/>
                </a:solidFill>
                <a:effectLst/>
                <a:latin typeface="+mn-lt"/>
                <a:ea typeface="+mn-ea"/>
                <a:cs typeface="+mn-cs"/>
              </a:rPr>
              <a:t>PID : Pulvérisation </a:t>
            </a:r>
            <a:r>
              <a:rPr lang="fr-FR" sz="1200" i="1" kern="1200" dirty="0" err="1">
                <a:solidFill>
                  <a:schemeClr val="tx1"/>
                </a:solidFill>
                <a:effectLst/>
                <a:latin typeface="+mn-lt"/>
                <a:ea typeface="+mn-ea"/>
                <a:cs typeface="+mn-cs"/>
              </a:rPr>
              <a:t>intradomiciliaire</a:t>
            </a:r>
            <a:r>
              <a:rPr lang="fr-FR" sz="1200" i="1" kern="1200" dirty="0">
                <a:solidFill>
                  <a:schemeClr val="tx1"/>
                </a:solidFill>
                <a:effectLst/>
                <a:latin typeface="+mn-lt"/>
                <a:ea typeface="+mn-ea"/>
                <a:cs typeface="+mn-cs"/>
              </a:rPr>
              <a:t> d’insecticide </a:t>
            </a:r>
          </a:p>
          <a:p>
            <a:r>
              <a:rPr lang="fr-FR" sz="1200" i="1" kern="1200" dirty="0">
                <a:solidFill>
                  <a:schemeClr val="tx1"/>
                </a:solidFill>
                <a:effectLst/>
                <a:latin typeface="+mn-lt"/>
                <a:ea typeface="+mn-ea"/>
                <a:cs typeface="+mn-cs"/>
              </a:rPr>
              <a:t>MILD : Moustiquaire imprégnée d’insecticide longue durée </a:t>
            </a:r>
            <a:endParaRPr lang="en-US" dirty="0"/>
          </a:p>
        </p:txBody>
      </p:sp>
      <p:sp>
        <p:nvSpPr>
          <p:cNvPr id="4" name="Slide Number Placeholder 3"/>
          <p:cNvSpPr>
            <a:spLocks noGrp="1"/>
          </p:cNvSpPr>
          <p:nvPr>
            <p:ph type="sldNum" sz="quarter" idx="5"/>
          </p:nvPr>
        </p:nvSpPr>
        <p:spPr/>
        <p:txBody>
          <a:bodyPr/>
          <a:lstStyle/>
          <a:p>
            <a:fld id="{C9C8DAEB-08F0-C743-912E-0F09C90E6BB3}" type="slidenum">
              <a:rPr lang="en-US" smtClean="0"/>
              <a:t>14</a:t>
            </a:fld>
            <a:endParaRPr lang="en-US"/>
          </a:p>
        </p:txBody>
      </p:sp>
    </p:spTree>
    <p:extLst>
      <p:ext uri="{BB962C8B-B14F-4D97-AF65-F5344CB8AC3E}">
        <p14:creationId xmlns:p14="http://schemas.microsoft.com/office/powerpoint/2010/main" val="1192089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En 2014, un effet combiné pour le </a:t>
            </a:r>
            <a:r>
              <a:rPr lang="fr-FR" sz="1200" kern="1200" dirty="0" err="1">
                <a:solidFill>
                  <a:schemeClr val="tx1"/>
                </a:solidFill>
                <a:effectLst/>
                <a:latin typeface="+mn-lt"/>
                <a:ea typeface="+mn-ea"/>
                <a:cs typeface="+mn-cs"/>
              </a:rPr>
              <a:t>codéploiement</a:t>
            </a:r>
            <a:r>
              <a:rPr lang="fr-FR" sz="1200" kern="1200" dirty="0">
                <a:solidFill>
                  <a:schemeClr val="tx1"/>
                </a:solidFill>
                <a:effectLst/>
                <a:latin typeface="+mn-lt"/>
                <a:ea typeface="+mn-ea"/>
                <a:cs typeface="+mn-cs"/>
              </a:rPr>
              <a:t> de la PID et de la CPS a été proposé à Ségou.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Remarquez le tableau de « l’effet protecteur » par mois pour chaque ensemble d’interventions à droite :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PID seule à </a:t>
            </a:r>
            <a:r>
              <a:rPr lang="fr-FR" sz="1200" kern="1200" dirty="0" err="1">
                <a:solidFill>
                  <a:schemeClr val="tx1"/>
                </a:solidFill>
                <a:effectLst/>
                <a:latin typeface="+mn-lt"/>
                <a:ea typeface="+mn-ea"/>
                <a:cs typeface="+mn-cs"/>
              </a:rPr>
              <a:t>Barouéli</a:t>
            </a:r>
            <a:r>
              <a:rPr lang="fr-FR" sz="1200" kern="1200" dirty="0">
                <a:solidFill>
                  <a:schemeClr val="tx1"/>
                </a:solidFill>
                <a:effectLst/>
                <a:latin typeface="+mn-lt"/>
                <a:ea typeface="+mn-ea"/>
                <a:cs typeface="+mn-cs"/>
              </a:rPr>
              <a:t> a rapidement engendré un impact important qui s’est atténué avec le temps.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L’impact de la CPS à San a été modéré au départ mais s’est maintenu pendant au moins 6 mois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L’impact de la PID et de la CPS à Bla a été à la fois rapide et de plus longue durée, associant les points forts des deux interventions.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réduction de l’incidence du paludisme à tout âge est indiquée)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3GIRS : Produit de la PID de troisième génération efficace contre les vecteurs résistants aux </a:t>
            </a:r>
            <a:r>
              <a:rPr lang="fr-FR" sz="1200" i="1" kern="1200" dirty="0" err="1">
                <a:solidFill>
                  <a:schemeClr val="tx1"/>
                </a:solidFill>
                <a:effectLst/>
                <a:latin typeface="+mn-lt"/>
                <a:ea typeface="+mn-ea"/>
                <a:cs typeface="+mn-cs"/>
              </a:rPr>
              <a:t>pyréthrinoïdes</a:t>
            </a:r>
            <a:r>
              <a:rPr lang="fr-FR" sz="1200" i="1" kern="1200" dirty="0">
                <a:solidFill>
                  <a:schemeClr val="tx1"/>
                </a:solidFill>
                <a:effectLst/>
                <a:latin typeface="+mn-lt"/>
                <a:ea typeface="+mn-ea"/>
                <a:cs typeface="+mn-cs"/>
              </a:rPr>
              <a:t>, avec une efficacité résiduelle d’au moins 6 mois</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PID : Pulvérisation </a:t>
            </a:r>
            <a:r>
              <a:rPr lang="fr-FR" sz="1200" i="1" kern="1200" dirty="0" err="1">
                <a:solidFill>
                  <a:schemeClr val="tx1"/>
                </a:solidFill>
                <a:effectLst/>
                <a:latin typeface="+mn-lt"/>
                <a:ea typeface="+mn-ea"/>
                <a:cs typeface="+mn-cs"/>
              </a:rPr>
              <a:t>intradomiciliaire</a:t>
            </a:r>
            <a:r>
              <a:rPr lang="fr-FR" sz="1200" i="1" kern="1200" dirty="0">
                <a:solidFill>
                  <a:schemeClr val="tx1"/>
                </a:solidFill>
                <a:effectLst/>
                <a:latin typeface="+mn-lt"/>
                <a:ea typeface="+mn-ea"/>
                <a:cs typeface="+mn-cs"/>
              </a:rPr>
              <a:t> d’insecticide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MILD : Moustiquaire imprégnée d’insecticide longue durée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CPS : </a:t>
            </a:r>
            <a:r>
              <a:rPr lang="fr-FR" sz="1200" i="1" kern="1200" dirty="0" err="1">
                <a:solidFill>
                  <a:schemeClr val="tx1"/>
                </a:solidFill>
                <a:effectLst/>
                <a:latin typeface="+mn-lt"/>
                <a:ea typeface="+mn-ea"/>
                <a:cs typeface="+mn-cs"/>
              </a:rPr>
              <a:t>Chimioprévention</a:t>
            </a:r>
            <a:r>
              <a:rPr lang="fr-FR" sz="1200" i="1" kern="1200" dirty="0">
                <a:solidFill>
                  <a:schemeClr val="tx1"/>
                </a:solidFill>
                <a:effectLst/>
                <a:latin typeface="+mn-lt"/>
                <a:ea typeface="+mn-ea"/>
                <a:cs typeface="+mn-cs"/>
              </a:rPr>
              <a:t> du paludisme saisonnier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9C8DAEB-08F0-C743-912E-0F09C90E6BB3}" type="slidenum">
              <a:rPr lang="en-US" smtClean="0"/>
              <a:t>15</a:t>
            </a:fld>
            <a:endParaRPr lang="en-US"/>
          </a:p>
        </p:txBody>
      </p:sp>
    </p:spTree>
    <p:extLst>
      <p:ext uri="{BB962C8B-B14F-4D97-AF65-F5344CB8AC3E}">
        <p14:creationId xmlns:p14="http://schemas.microsoft.com/office/powerpoint/2010/main" val="4162593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a:solidFill>
                  <a:schemeClr val="tx1"/>
                </a:solidFill>
                <a:effectLst/>
                <a:latin typeface="+mn-lt"/>
                <a:ea typeface="+mn-ea"/>
                <a:cs typeface="+mn-cs"/>
              </a:rPr>
              <a:t>3GIRS : Produit de la PID de troisième génération efficace contre les vecteurs résistants aux </a:t>
            </a:r>
            <a:r>
              <a:rPr lang="fr-FR" sz="1200" i="1" kern="1200" dirty="0" err="1">
                <a:solidFill>
                  <a:schemeClr val="tx1"/>
                </a:solidFill>
                <a:effectLst/>
                <a:latin typeface="+mn-lt"/>
                <a:ea typeface="+mn-ea"/>
                <a:cs typeface="+mn-cs"/>
              </a:rPr>
              <a:t>pyréthrinoïdes</a:t>
            </a:r>
            <a:r>
              <a:rPr lang="fr-FR" sz="1200" i="1" kern="1200" dirty="0">
                <a:solidFill>
                  <a:schemeClr val="tx1"/>
                </a:solidFill>
                <a:effectLst/>
                <a:latin typeface="+mn-lt"/>
                <a:ea typeface="+mn-ea"/>
                <a:cs typeface="+mn-cs"/>
              </a:rPr>
              <a:t>, avec une efficacité résiduelle d’au moins 6 mois</a:t>
            </a:r>
          </a:p>
          <a:p>
            <a:r>
              <a:rPr lang="fr-FR" sz="1200" i="1" kern="1200" dirty="0">
                <a:solidFill>
                  <a:schemeClr val="tx1"/>
                </a:solidFill>
                <a:effectLst/>
                <a:latin typeface="+mn-lt"/>
                <a:ea typeface="+mn-ea"/>
                <a:cs typeface="+mn-cs"/>
              </a:rPr>
              <a:t>PID : Pulvérisation </a:t>
            </a:r>
            <a:r>
              <a:rPr lang="fr-FR" sz="1200" i="1" kern="1200" dirty="0" err="1">
                <a:solidFill>
                  <a:schemeClr val="tx1"/>
                </a:solidFill>
                <a:effectLst/>
                <a:latin typeface="+mn-lt"/>
                <a:ea typeface="+mn-ea"/>
                <a:cs typeface="+mn-cs"/>
              </a:rPr>
              <a:t>intradomiciliaire</a:t>
            </a:r>
            <a:r>
              <a:rPr lang="fr-FR" sz="1200" i="1" kern="1200" dirty="0">
                <a:solidFill>
                  <a:schemeClr val="tx1"/>
                </a:solidFill>
                <a:effectLst/>
                <a:latin typeface="+mn-lt"/>
                <a:ea typeface="+mn-ea"/>
                <a:cs typeface="+mn-cs"/>
              </a:rPr>
              <a:t> d’insecticide </a:t>
            </a:r>
          </a:p>
          <a:p>
            <a:r>
              <a:rPr lang="fr-FR" sz="1200" i="1" kern="1200" dirty="0">
                <a:solidFill>
                  <a:schemeClr val="tx1"/>
                </a:solidFill>
                <a:effectLst/>
                <a:latin typeface="+mn-lt"/>
                <a:ea typeface="+mn-ea"/>
                <a:cs typeface="+mn-cs"/>
              </a:rPr>
              <a:t>MILD : Moustiquaire imprégnée d’insecticide longue durée </a:t>
            </a:r>
          </a:p>
          <a:p>
            <a:r>
              <a:rPr lang="fr-FR" sz="1200" i="1" kern="1200" dirty="0">
                <a:solidFill>
                  <a:schemeClr val="tx1"/>
                </a:solidFill>
                <a:effectLst/>
                <a:latin typeface="+mn-lt"/>
                <a:ea typeface="+mn-ea"/>
                <a:cs typeface="+mn-cs"/>
              </a:rPr>
              <a:t>AMM : Administration massive de médicament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9C8DAEB-08F0-C743-912E-0F09C90E6BB3}" type="slidenum">
              <a:rPr lang="en-US" smtClean="0"/>
              <a:t>16</a:t>
            </a:fld>
            <a:endParaRPr lang="en-US"/>
          </a:p>
        </p:txBody>
      </p:sp>
    </p:spTree>
    <p:extLst>
      <p:ext uri="{BB962C8B-B14F-4D97-AF65-F5344CB8AC3E}">
        <p14:creationId xmlns:p14="http://schemas.microsoft.com/office/powerpoint/2010/main" val="2580681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En comparant les 5 districts PID aux 5 districts de référence sans PID, une seule pulvérisation d’</a:t>
            </a:r>
            <a:r>
              <a:rPr lang="fr-FR" sz="1200" kern="1200" dirty="0" err="1">
                <a:solidFill>
                  <a:schemeClr val="tx1"/>
                </a:solidFill>
                <a:effectLst/>
                <a:latin typeface="+mn-lt"/>
                <a:ea typeface="+mn-ea"/>
                <a:cs typeface="+mn-cs"/>
              </a:rPr>
              <a:t>Actellic</a:t>
            </a:r>
            <a:r>
              <a:rPr lang="fr-FR" sz="1200" kern="1200" dirty="0">
                <a:solidFill>
                  <a:schemeClr val="tx1"/>
                </a:solidFill>
                <a:effectLst/>
                <a:latin typeface="+mn-lt"/>
                <a:ea typeface="+mn-ea"/>
                <a:cs typeface="+mn-cs"/>
              </a:rPr>
              <a:t>® 300CS en 2016 a eu plus d’impact que plusieurs pulvérisations de </a:t>
            </a:r>
            <a:r>
              <a:rPr lang="fr-FR" sz="1200" kern="1200" dirty="0" err="1">
                <a:solidFill>
                  <a:schemeClr val="tx1"/>
                </a:solidFill>
                <a:effectLst/>
                <a:latin typeface="+mn-lt"/>
                <a:ea typeface="+mn-ea"/>
                <a:cs typeface="+mn-cs"/>
              </a:rPr>
              <a:t>bendiocarbe</a:t>
            </a:r>
            <a:r>
              <a:rPr lang="fr-FR" sz="1200" kern="1200" dirty="0">
                <a:solidFill>
                  <a:schemeClr val="tx1"/>
                </a:solidFill>
                <a:effectLst/>
                <a:latin typeface="+mn-lt"/>
                <a:ea typeface="+mn-ea"/>
                <a:cs typeface="+mn-cs"/>
              </a:rPr>
              <a:t> en 2015.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Bien que les vecteurs aient été sensibles aux deux produits, en Ouganda, la bio-efficacité résiduelle du </a:t>
            </a:r>
            <a:r>
              <a:rPr lang="fr-FR" sz="1200" kern="1200" dirty="0" err="1">
                <a:solidFill>
                  <a:schemeClr val="tx1"/>
                </a:solidFill>
                <a:effectLst/>
                <a:latin typeface="+mn-lt"/>
                <a:ea typeface="+mn-ea"/>
                <a:cs typeface="+mn-cs"/>
              </a:rPr>
              <a:t>bendiocarbe</a:t>
            </a:r>
            <a:r>
              <a:rPr lang="fr-FR" sz="1200" kern="1200" dirty="0">
                <a:solidFill>
                  <a:schemeClr val="tx1"/>
                </a:solidFill>
                <a:effectLst/>
                <a:latin typeface="+mn-lt"/>
                <a:ea typeface="+mn-ea"/>
                <a:cs typeface="+mn-cs"/>
              </a:rPr>
              <a:t> s’élevait entre 3 et 4 mois et celle de l’</a:t>
            </a:r>
            <a:r>
              <a:rPr lang="fr-FR" sz="1200" kern="1200" dirty="0" err="1">
                <a:solidFill>
                  <a:schemeClr val="tx1"/>
                </a:solidFill>
                <a:effectLst/>
                <a:latin typeface="+mn-lt"/>
                <a:ea typeface="+mn-ea"/>
                <a:cs typeface="+mn-cs"/>
              </a:rPr>
              <a:t>Actellic</a:t>
            </a:r>
            <a:r>
              <a:rPr lang="fr-FR" sz="1200" kern="1200" dirty="0">
                <a:solidFill>
                  <a:schemeClr val="tx1"/>
                </a:solidFill>
                <a:effectLst/>
                <a:latin typeface="+mn-lt"/>
                <a:ea typeface="+mn-ea"/>
                <a:cs typeface="+mn-cs"/>
              </a:rPr>
              <a:t>® 300CS entre 6 et 7 mois.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t>
            </a:r>
            <a:r>
              <a:rPr lang="fr-FR" sz="1200" kern="1200" dirty="0" err="1">
                <a:solidFill>
                  <a:schemeClr val="tx1"/>
                </a:solidFill>
                <a:effectLst/>
                <a:latin typeface="+mn-lt"/>
                <a:ea typeface="+mn-ea"/>
                <a:cs typeface="+mn-cs"/>
              </a:rPr>
              <a:t>Dengela</a:t>
            </a:r>
            <a:r>
              <a:rPr lang="fr-FR" sz="1200" kern="1200" dirty="0">
                <a:solidFill>
                  <a:schemeClr val="tx1"/>
                </a:solidFill>
                <a:effectLst/>
                <a:latin typeface="+mn-lt"/>
                <a:ea typeface="+mn-ea"/>
                <a:cs typeface="+mn-cs"/>
              </a:rPr>
              <a:t> et al. Parasites &amp; </a:t>
            </a:r>
            <a:r>
              <a:rPr lang="fr-FR" sz="1200" kern="1200" dirty="0" err="1">
                <a:solidFill>
                  <a:schemeClr val="tx1"/>
                </a:solidFill>
                <a:effectLst/>
                <a:latin typeface="+mn-lt"/>
                <a:ea typeface="+mn-ea"/>
                <a:cs typeface="+mn-cs"/>
              </a:rPr>
              <a:t>Vectors</a:t>
            </a:r>
            <a:r>
              <a:rPr lang="fr-FR" sz="1200" kern="1200" dirty="0">
                <a:solidFill>
                  <a:schemeClr val="tx1"/>
                </a:solidFill>
                <a:effectLst/>
                <a:latin typeface="+mn-lt"/>
                <a:ea typeface="+mn-ea"/>
                <a:cs typeface="+mn-cs"/>
              </a:rPr>
              <a:t> (2018) 11:71, and The PMI </a:t>
            </a:r>
            <a:r>
              <a:rPr lang="fr-FR" sz="1200" kern="1200" dirty="0" err="1">
                <a:solidFill>
                  <a:schemeClr val="tx1"/>
                </a:solidFill>
                <a:effectLst/>
                <a:latin typeface="+mn-lt"/>
                <a:ea typeface="+mn-ea"/>
                <a:cs typeface="+mn-cs"/>
              </a:rPr>
              <a:t>VectorLink</a:t>
            </a:r>
            <a:r>
              <a:rPr lang="fr-FR" sz="1200" kern="1200" dirty="0">
                <a:solidFill>
                  <a:schemeClr val="tx1"/>
                </a:solidFill>
                <a:effectLst/>
                <a:latin typeface="+mn-lt"/>
                <a:ea typeface="+mn-ea"/>
                <a:cs typeface="+mn-cs"/>
              </a:rPr>
              <a:t> Project. Uganda </a:t>
            </a:r>
            <a:r>
              <a:rPr lang="fr-FR" sz="1200" kern="1200" dirty="0" err="1">
                <a:solidFill>
                  <a:schemeClr val="tx1"/>
                </a:solidFill>
                <a:effectLst/>
                <a:latin typeface="+mn-lt"/>
                <a:ea typeface="+mn-ea"/>
                <a:cs typeface="+mn-cs"/>
              </a:rPr>
              <a:t>Annual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Entomology</a:t>
            </a:r>
            <a:r>
              <a:rPr lang="fr-FR" sz="1200" kern="1200" dirty="0">
                <a:solidFill>
                  <a:schemeClr val="tx1"/>
                </a:solidFill>
                <a:effectLst/>
                <a:latin typeface="+mn-lt"/>
                <a:ea typeface="+mn-ea"/>
                <a:cs typeface="+mn-cs"/>
              </a:rPr>
              <a:t> Report, 1cf</a:t>
            </a:r>
            <a:r>
              <a:rPr lang="fr-FR" sz="1200" kern="1200" baseline="30000" dirty="0">
                <a:solidFill>
                  <a:schemeClr val="tx1"/>
                </a:solidFill>
                <a:effectLst/>
                <a:latin typeface="+mn-lt"/>
                <a:ea typeface="+mn-ea"/>
                <a:cs typeface="+mn-cs"/>
              </a:rPr>
              <a:t>er</a:t>
            </a:r>
            <a:r>
              <a:rPr lang="fr-FR" sz="1200" kern="1200" dirty="0">
                <a:solidFill>
                  <a:schemeClr val="tx1"/>
                </a:solidFill>
                <a:effectLst/>
                <a:latin typeface="+mn-lt"/>
                <a:ea typeface="+mn-ea"/>
                <a:cs typeface="+mn-cs"/>
              </a:rPr>
              <a:t>cf décembre 2017–31 décembre 2018)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3GIRS : Produit de la PID de troisième génération efficace contre les vecteurs résistants aux </a:t>
            </a:r>
            <a:r>
              <a:rPr lang="fr-FR" sz="1200" i="1" kern="1200" dirty="0" err="1">
                <a:solidFill>
                  <a:schemeClr val="tx1"/>
                </a:solidFill>
                <a:effectLst/>
                <a:latin typeface="+mn-lt"/>
                <a:ea typeface="+mn-ea"/>
                <a:cs typeface="+mn-cs"/>
              </a:rPr>
              <a:t>pyréthrinoïdes</a:t>
            </a:r>
            <a:r>
              <a:rPr lang="fr-FR" sz="1200" i="1" kern="1200" dirty="0">
                <a:solidFill>
                  <a:schemeClr val="tx1"/>
                </a:solidFill>
                <a:effectLst/>
                <a:latin typeface="+mn-lt"/>
                <a:ea typeface="+mn-ea"/>
                <a:cs typeface="+mn-cs"/>
              </a:rPr>
              <a:t>, avec une efficacité résiduelle d’au moins 6 mois</a:t>
            </a:r>
          </a:p>
          <a:p>
            <a:r>
              <a:rPr lang="fr-FR" sz="1200" i="1" kern="1200" dirty="0">
                <a:solidFill>
                  <a:schemeClr val="tx1"/>
                </a:solidFill>
                <a:effectLst/>
                <a:latin typeface="+mn-lt"/>
                <a:ea typeface="+mn-ea"/>
                <a:cs typeface="+mn-cs"/>
              </a:rPr>
              <a:t>IC : Intervalle de confiance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PID : Pulvérisation </a:t>
            </a:r>
            <a:r>
              <a:rPr lang="fr-FR" sz="1200" i="1" kern="1200" dirty="0" err="1">
                <a:solidFill>
                  <a:schemeClr val="tx1"/>
                </a:solidFill>
                <a:effectLst/>
                <a:latin typeface="+mn-lt"/>
                <a:ea typeface="+mn-ea"/>
                <a:cs typeface="+mn-cs"/>
              </a:rPr>
              <a:t>intradomiciliaire</a:t>
            </a:r>
            <a:r>
              <a:rPr lang="fr-FR" sz="1200" i="1" kern="1200" dirty="0">
                <a:solidFill>
                  <a:schemeClr val="tx1"/>
                </a:solidFill>
                <a:effectLst/>
                <a:latin typeface="+mn-lt"/>
                <a:ea typeface="+mn-ea"/>
                <a:cs typeface="+mn-cs"/>
              </a:rPr>
              <a:t> d’insecticide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MILD : Moustiquaire imprégnée d’insecticide longue durée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9C8DAEB-08F0-C743-912E-0F09C90E6BB3}" type="slidenum">
              <a:rPr lang="en-US" smtClean="0"/>
              <a:t>17</a:t>
            </a:fld>
            <a:endParaRPr lang="en-US"/>
          </a:p>
        </p:txBody>
      </p:sp>
    </p:spTree>
    <p:extLst>
      <p:ext uri="{BB962C8B-B14F-4D97-AF65-F5344CB8AC3E}">
        <p14:creationId xmlns:p14="http://schemas.microsoft.com/office/powerpoint/2010/main" val="218725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En comparant les 5 districts PID aux 5 districts de référence sans PID, une seule pulvérisation d’</a:t>
            </a:r>
            <a:r>
              <a:rPr lang="fr-FR" sz="1200" kern="1200" dirty="0" err="1">
                <a:solidFill>
                  <a:schemeClr val="tx1"/>
                </a:solidFill>
                <a:effectLst/>
                <a:latin typeface="+mn-lt"/>
                <a:ea typeface="+mn-ea"/>
                <a:cs typeface="+mn-cs"/>
              </a:rPr>
              <a:t>Actellic</a:t>
            </a:r>
            <a:r>
              <a:rPr lang="fr-FR" sz="1200" kern="1200" dirty="0">
                <a:solidFill>
                  <a:schemeClr val="tx1"/>
                </a:solidFill>
                <a:effectLst/>
                <a:latin typeface="+mn-lt"/>
                <a:ea typeface="+mn-ea"/>
                <a:cs typeface="+mn-cs"/>
              </a:rPr>
              <a:t>® 300CS en 2016 a eu plus d’impact que plusieurs pulvérisations de </a:t>
            </a:r>
            <a:r>
              <a:rPr lang="fr-FR" sz="1200" kern="1200" dirty="0" err="1">
                <a:solidFill>
                  <a:schemeClr val="tx1"/>
                </a:solidFill>
                <a:effectLst/>
                <a:latin typeface="+mn-lt"/>
                <a:ea typeface="+mn-ea"/>
                <a:cs typeface="+mn-cs"/>
              </a:rPr>
              <a:t>bendiocarbe</a:t>
            </a:r>
            <a:r>
              <a:rPr lang="fr-FR" sz="1200" kern="1200" dirty="0">
                <a:solidFill>
                  <a:schemeClr val="tx1"/>
                </a:solidFill>
                <a:effectLst/>
                <a:latin typeface="+mn-lt"/>
                <a:ea typeface="+mn-ea"/>
                <a:cs typeface="+mn-cs"/>
              </a:rPr>
              <a:t> en 2015.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Bien que les vecteurs aient été sensibles aux deux produits, en Ouganda, la bio-efficacité résiduelle du </a:t>
            </a:r>
            <a:r>
              <a:rPr lang="fr-FR" sz="1200" kern="1200" dirty="0" err="1">
                <a:solidFill>
                  <a:schemeClr val="tx1"/>
                </a:solidFill>
                <a:effectLst/>
                <a:latin typeface="+mn-lt"/>
                <a:ea typeface="+mn-ea"/>
                <a:cs typeface="+mn-cs"/>
              </a:rPr>
              <a:t>bendiocarbe</a:t>
            </a:r>
            <a:r>
              <a:rPr lang="fr-FR" sz="1200" kern="1200" dirty="0">
                <a:solidFill>
                  <a:schemeClr val="tx1"/>
                </a:solidFill>
                <a:effectLst/>
                <a:latin typeface="+mn-lt"/>
                <a:ea typeface="+mn-ea"/>
                <a:cs typeface="+mn-cs"/>
              </a:rPr>
              <a:t> s’élevait entre 3 et 4 mois et celle de l’</a:t>
            </a:r>
            <a:r>
              <a:rPr lang="fr-FR" sz="1200" kern="1200" dirty="0" err="1">
                <a:solidFill>
                  <a:schemeClr val="tx1"/>
                </a:solidFill>
                <a:effectLst/>
                <a:latin typeface="+mn-lt"/>
                <a:ea typeface="+mn-ea"/>
                <a:cs typeface="+mn-cs"/>
              </a:rPr>
              <a:t>Actellic</a:t>
            </a:r>
            <a:r>
              <a:rPr lang="fr-FR" sz="1200" kern="1200" dirty="0">
                <a:solidFill>
                  <a:schemeClr val="tx1"/>
                </a:solidFill>
                <a:effectLst/>
                <a:latin typeface="+mn-lt"/>
                <a:ea typeface="+mn-ea"/>
                <a:cs typeface="+mn-cs"/>
              </a:rPr>
              <a:t>® 300CS entre 6 et 7 mois.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t>
            </a:r>
            <a:r>
              <a:rPr lang="fr-FR" sz="1200" kern="1200" dirty="0" err="1">
                <a:solidFill>
                  <a:schemeClr val="tx1"/>
                </a:solidFill>
                <a:effectLst/>
                <a:latin typeface="+mn-lt"/>
                <a:ea typeface="+mn-ea"/>
                <a:cs typeface="+mn-cs"/>
              </a:rPr>
              <a:t>Dengela</a:t>
            </a:r>
            <a:r>
              <a:rPr lang="fr-FR" sz="1200" kern="1200" dirty="0">
                <a:solidFill>
                  <a:schemeClr val="tx1"/>
                </a:solidFill>
                <a:effectLst/>
                <a:latin typeface="+mn-lt"/>
                <a:ea typeface="+mn-ea"/>
                <a:cs typeface="+mn-cs"/>
              </a:rPr>
              <a:t> et al. Parasites &amp; </a:t>
            </a:r>
            <a:r>
              <a:rPr lang="fr-FR" sz="1200" kern="1200" dirty="0" err="1">
                <a:solidFill>
                  <a:schemeClr val="tx1"/>
                </a:solidFill>
                <a:effectLst/>
                <a:latin typeface="+mn-lt"/>
                <a:ea typeface="+mn-ea"/>
                <a:cs typeface="+mn-cs"/>
              </a:rPr>
              <a:t>Vectors</a:t>
            </a:r>
            <a:r>
              <a:rPr lang="fr-FR" sz="1200" kern="1200" dirty="0">
                <a:solidFill>
                  <a:schemeClr val="tx1"/>
                </a:solidFill>
                <a:effectLst/>
                <a:latin typeface="+mn-lt"/>
                <a:ea typeface="+mn-ea"/>
                <a:cs typeface="+mn-cs"/>
              </a:rPr>
              <a:t> (2018) 11:71, and The PMI </a:t>
            </a:r>
            <a:r>
              <a:rPr lang="fr-FR" sz="1200" kern="1200" dirty="0" err="1">
                <a:solidFill>
                  <a:schemeClr val="tx1"/>
                </a:solidFill>
                <a:effectLst/>
                <a:latin typeface="+mn-lt"/>
                <a:ea typeface="+mn-ea"/>
                <a:cs typeface="+mn-cs"/>
              </a:rPr>
              <a:t>VectorLink</a:t>
            </a:r>
            <a:r>
              <a:rPr lang="fr-FR" sz="1200" kern="1200" dirty="0">
                <a:solidFill>
                  <a:schemeClr val="tx1"/>
                </a:solidFill>
                <a:effectLst/>
                <a:latin typeface="+mn-lt"/>
                <a:ea typeface="+mn-ea"/>
                <a:cs typeface="+mn-cs"/>
              </a:rPr>
              <a:t> Project. Uganda </a:t>
            </a:r>
            <a:r>
              <a:rPr lang="fr-FR" sz="1200" kern="1200" dirty="0" err="1">
                <a:solidFill>
                  <a:schemeClr val="tx1"/>
                </a:solidFill>
                <a:effectLst/>
                <a:latin typeface="+mn-lt"/>
                <a:ea typeface="+mn-ea"/>
                <a:cs typeface="+mn-cs"/>
              </a:rPr>
              <a:t>Annual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Entomology</a:t>
            </a:r>
            <a:r>
              <a:rPr lang="fr-FR" sz="1200" kern="1200" dirty="0">
                <a:solidFill>
                  <a:schemeClr val="tx1"/>
                </a:solidFill>
                <a:effectLst/>
                <a:latin typeface="+mn-lt"/>
                <a:ea typeface="+mn-ea"/>
                <a:cs typeface="+mn-cs"/>
              </a:rPr>
              <a:t> Report, 1cf</a:t>
            </a:r>
            <a:r>
              <a:rPr lang="fr-FR" sz="1200" kern="1200" baseline="30000" dirty="0">
                <a:solidFill>
                  <a:schemeClr val="tx1"/>
                </a:solidFill>
                <a:effectLst/>
                <a:latin typeface="+mn-lt"/>
                <a:ea typeface="+mn-ea"/>
                <a:cs typeface="+mn-cs"/>
              </a:rPr>
              <a:t>er</a:t>
            </a:r>
            <a:r>
              <a:rPr lang="fr-FR" sz="1200" kern="1200" dirty="0">
                <a:solidFill>
                  <a:schemeClr val="tx1"/>
                </a:solidFill>
                <a:effectLst/>
                <a:latin typeface="+mn-lt"/>
                <a:ea typeface="+mn-ea"/>
                <a:cs typeface="+mn-cs"/>
              </a:rPr>
              <a:t>cf décembre 2017–31 décembre 2018)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3GIRS : Produit de la PID de troisième génération efficace contre les vecteurs résistants aux </a:t>
            </a:r>
            <a:r>
              <a:rPr lang="fr-FR" sz="1200" i="1" kern="1200" dirty="0" err="1">
                <a:solidFill>
                  <a:schemeClr val="tx1"/>
                </a:solidFill>
                <a:effectLst/>
                <a:latin typeface="+mn-lt"/>
                <a:ea typeface="+mn-ea"/>
                <a:cs typeface="+mn-cs"/>
              </a:rPr>
              <a:t>pyréthrinoïdes</a:t>
            </a:r>
            <a:r>
              <a:rPr lang="fr-FR" sz="1200" i="1" kern="1200" dirty="0">
                <a:solidFill>
                  <a:schemeClr val="tx1"/>
                </a:solidFill>
                <a:effectLst/>
                <a:latin typeface="+mn-lt"/>
                <a:ea typeface="+mn-ea"/>
                <a:cs typeface="+mn-cs"/>
              </a:rPr>
              <a:t>, avec une efficacité résiduelle d’au moins 6 mois</a:t>
            </a:r>
          </a:p>
          <a:p>
            <a:r>
              <a:rPr lang="fr-FR" sz="1200" i="1" kern="1200" dirty="0">
                <a:solidFill>
                  <a:schemeClr val="tx1"/>
                </a:solidFill>
                <a:effectLst/>
                <a:latin typeface="+mn-lt"/>
                <a:ea typeface="+mn-ea"/>
                <a:cs typeface="+mn-cs"/>
              </a:rPr>
              <a:t>IC : Intervalle de confiance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PID : Pulvérisation </a:t>
            </a:r>
            <a:r>
              <a:rPr lang="fr-FR" sz="1200" i="1" kern="1200" dirty="0" err="1">
                <a:solidFill>
                  <a:schemeClr val="tx1"/>
                </a:solidFill>
                <a:effectLst/>
                <a:latin typeface="+mn-lt"/>
                <a:ea typeface="+mn-ea"/>
                <a:cs typeface="+mn-cs"/>
              </a:rPr>
              <a:t>intradomiciliaire</a:t>
            </a:r>
            <a:r>
              <a:rPr lang="fr-FR" sz="1200" i="1" kern="1200" dirty="0">
                <a:solidFill>
                  <a:schemeClr val="tx1"/>
                </a:solidFill>
                <a:effectLst/>
                <a:latin typeface="+mn-lt"/>
                <a:ea typeface="+mn-ea"/>
                <a:cs typeface="+mn-cs"/>
              </a:rPr>
              <a:t> d’insecticide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MILD : Moustiquaire imprégnée d’insecticide longue durée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9C8DAEB-08F0-C743-912E-0F09C90E6BB3}" type="slidenum">
              <a:rPr lang="en-US" smtClean="0"/>
              <a:t>18</a:t>
            </a:fld>
            <a:endParaRPr lang="en-US"/>
          </a:p>
        </p:txBody>
      </p:sp>
    </p:spTree>
    <p:extLst>
      <p:ext uri="{BB962C8B-B14F-4D97-AF65-F5344CB8AC3E}">
        <p14:creationId xmlns:p14="http://schemas.microsoft.com/office/powerpoint/2010/main" val="2615105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 projet quadriennal </a:t>
            </a:r>
            <a:r>
              <a:rPr lang="fr-FR" sz="1200" kern="1200" dirty="0" err="1">
                <a:solidFill>
                  <a:schemeClr val="tx1"/>
                </a:solidFill>
                <a:effectLst/>
                <a:latin typeface="+mn-lt"/>
                <a:ea typeface="+mn-ea"/>
                <a:cs typeface="+mn-cs"/>
              </a:rPr>
              <a:t>NgenIRS</a:t>
            </a:r>
            <a:r>
              <a:rPr lang="fr-FR" sz="1200" kern="1200" dirty="0">
                <a:solidFill>
                  <a:schemeClr val="tx1"/>
                </a:solidFill>
                <a:effectLst/>
                <a:latin typeface="+mn-lt"/>
                <a:ea typeface="+mn-ea"/>
                <a:cs typeface="+mn-cs"/>
              </a:rPr>
              <a:t> (2016 - 2019), financé par </a:t>
            </a:r>
            <a:r>
              <a:rPr lang="fr-FR" sz="1200" kern="1200" dirty="0" err="1">
                <a:solidFill>
                  <a:schemeClr val="tx1"/>
                </a:solidFill>
                <a:effectLst/>
                <a:latin typeface="+mn-lt"/>
                <a:ea typeface="+mn-ea"/>
                <a:cs typeface="+mn-cs"/>
              </a:rPr>
              <a:t>Unitaid</a:t>
            </a:r>
            <a:r>
              <a:rPr lang="fr-FR" sz="1200" kern="1200" dirty="0">
                <a:solidFill>
                  <a:schemeClr val="tx1"/>
                </a:solidFill>
                <a:effectLst/>
                <a:latin typeface="+mn-lt"/>
                <a:ea typeface="+mn-ea"/>
                <a:cs typeface="+mn-cs"/>
              </a:rPr>
              <a:t>, était un partenariat dirigé par IVCC, qui comprenait l’Initiative présidentielle américaine dans la lutte contre le paludisme, le Fonds mondial, Abt Associates et PATH. </a:t>
            </a:r>
            <a:r>
              <a:rPr lang="fr-FR" sz="1200" kern="1200" dirty="0" err="1">
                <a:solidFill>
                  <a:schemeClr val="tx1"/>
                </a:solidFill>
                <a:effectLst/>
                <a:latin typeface="+mn-lt"/>
                <a:ea typeface="+mn-ea"/>
                <a:cs typeface="+mn-cs"/>
              </a:rPr>
              <a:t>NgenIRS</a:t>
            </a:r>
            <a:r>
              <a:rPr lang="fr-FR" sz="1200" kern="1200" dirty="0">
                <a:solidFill>
                  <a:schemeClr val="tx1"/>
                </a:solidFill>
                <a:effectLst/>
                <a:latin typeface="+mn-lt"/>
                <a:ea typeface="+mn-ea"/>
                <a:cs typeface="+mn-cs"/>
              </a:rPr>
              <a:t> a travaillé en étroite collaboration avec les principaux fabricants d’insecticides, les programmes nationaux de lutte contre le paludisme et d’autres parties prenantes. L’objectif était de protéger la santé et sauver des vies en réduisant la transmission du paludisme grâce à la pulvérisation </a:t>
            </a:r>
            <a:r>
              <a:rPr lang="fr-FR" sz="1200" kern="1200" dirty="0" err="1">
                <a:solidFill>
                  <a:schemeClr val="tx1"/>
                </a:solidFill>
                <a:effectLst/>
                <a:latin typeface="+mn-lt"/>
                <a:ea typeface="+mn-ea"/>
                <a:cs typeface="+mn-cs"/>
              </a:rPr>
              <a:t>intradomiciliaire</a:t>
            </a:r>
            <a:r>
              <a:rPr lang="fr-FR" sz="1200" kern="1200" dirty="0">
                <a:solidFill>
                  <a:schemeClr val="tx1"/>
                </a:solidFill>
                <a:effectLst/>
                <a:latin typeface="+mn-lt"/>
                <a:ea typeface="+mn-ea"/>
                <a:cs typeface="+mn-cs"/>
              </a:rPr>
              <a:t> d’insecticides (PID) avec des produits non-</a:t>
            </a:r>
            <a:r>
              <a:rPr lang="fr-FR" sz="1200" kern="1200" dirty="0" err="1">
                <a:solidFill>
                  <a:schemeClr val="tx1"/>
                </a:solidFill>
                <a:effectLst/>
                <a:latin typeface="+mn-lt"/>
                <a:ea typeface="+mn-ea"/>
                <a:cs typeface="+mn-cs"/>
              </a:rPr>
              <a:t>pyréthrinoïdes</a:t>
            </a:r>
            <a:r>
              <a:rPr lang="fr-FR" sz="1200" kern="1200" dirty="0">
                <a:solidFill>
                  <a:schemeClr val="tx1"/>
                </a:solidFill>
                <a:effectLst/>
                <a:latin typeface="+mn-lt"/>
                <a:ea typeface="+mn-ea"/>
                <a:cs typeface="+mn-cs"/>
              </a:rPr>
              <a:t> de longue durée à coût abordable. </a:t>
            </a:r>
            <a:r>
              <a:rPr lang="en-GB" dirty="0">
                <a:effectLst/>
              </a:rPr>
              <a:t> </a:t>
            </a:r>
            <a:endParaRPr lang="en-US" dirty="0"/>
          </a:p>
        </p:txBody>
      </p:sp>
      <p:sp>
        <p:nvSpPr>
          <p:cNvPr id="4" name="Slide Number Placeholder 3"/>
          <p:cNvSpPr>
            <a:spLocks noGrp="1"/>
          </p:cNvSpPr>
          <p:nvPr>
            <p:ph type="sldNum" sz="quarter" idx="5"/>
          </p:nvPr>
        </p:nvSpPr>
        <p:spPr/>
        <p:txBody>
          <a:bodyPr/>
          <a:lstStyle/>
          <a:p>
            <a:fld id="{C9C8DAEB-08F0-C743-912E-0F09C90E6BB3}" type="slidenum">
              <a:rPr lang="en-US" smtClean="0"/>
              <a:t>4</a:t>
            </a:fld>
            <a:endParaRPr lang="en-US"/>
          </a:p>
        </p:txBody>
      </p:sp>
    </p:spTree>
    <p:extLst>
      <p:ext uri="{BB962C8B-B14F-4D97-AF65-F5344CB8AC3E}">
        <p14:creationId xmlns:p14="http://schemas.microsoft.com/office/powerpoint/2010/main" val="3430665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Il est important de reconnaître tous les partenaires du projet qui ont chacun joué un rôle essentiel dans le travail présenté. </a:t>
            </a:r>
            <a:r>
              <a:rPr lang="fr-FR" sz="1200" kern="1200" dirty="0" err="1">
                <a:solidFill>
                  <a:schemeClr val="tx1"/>
                </a:solidFill>
                <a:effectLst/>
                <a:latin typeface="+mn-lt"/>
                <a:ea typeface="+mn-ea"/>
                <a:cs typeface="+mn-cs"/>
              </a:rPr>
              <a:t>NgenIRS</a:t>
            </a:r>
            <a:r>
              <a:rPr lang="fr-FR" sz="1200" kern="1200" dirty="0">
                <a:solidFill>
                  <a:schemeClr val="tx1"/>
                </a:solidFill>
                <a:effectLst/>
                <a:latin typeface="+mn-lt"/>
                <a:ea typeface="+mn-ea"/>
                <a:cs typeface="+mn-cs"/>
              </a:rPr>
              <a:t> était un projet ample et complexe qui n’aurait pas autant accompli sans la vaste liste de partenaires dévoués dans chaque pays partenaire.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9C8DAEB-08F0-C743-912E-0F09C90E6BB3}" type="slidenum">
              <a:rPr lang="en-US" smtClean="0"/>
              <a:t>5</a:t>
            </a:fld>
            <a:endParaRPr lang="en-US"/>
          </a:p>
        </p:txBody>
      </p:sp>
    </p:spTree>
    <p:extLst>
      <p:ext uri="{BB962C8B-B14F-4D97-AF65-F5344CB8AC3E}">
        <p14:creationId xmlns:p14="http://schemas.microsoft.com/office/powerpoint/2010/main" val="2430972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a:solidFill>
                  <a:schemeClr val="tx1"/>
                </a:solidFill>
                <a:effectLst/>
                <a:latin typeface="+mn-lt"/>
                <a:ea typeface="+mn-ea"/>
                <a:cs typeface="+mn-cs"/>
              </a:rPr>
              <a:t>3GIRS : Produit de la PID de troisième génération efficace contre les vecteurs résistants aux </a:t>
            </a:r>
            <a:r>
              <a:rPr lang="fr-FR" sz="1200" i="1" kern="1200" dirty="0" err="1">
                <a:solidFill>
                  <a:schemeClr val="tx1"/>
                </a:solidFill>
                <a:effectLst/>
                <a:latin typeface="+mn-lt"/>
                <a:ea typeface="+mn-ea"/>
                <a:cs typeface="+mn-cs"/>
              </a:rPr>
              <a:t>pyréthrinoïdes</a:t>
            </a:r>
            <a:r>
              <a:rPr lang="fr-FR" sz="1200" i="1" kern="1200" dirty="0">
                <a:solidFill>
                  <a:schemeClr val="tx1"/>
                </a:solidFill>
                <a:effectLst/>
                <a:latin typeface="+mn-lt"/>
                <a:ea typeface="+mn-ea"/>
                <a:cs typeface="+mn-cs"/>
              </a:rPr>
              <a:t>, avec une efficacité résiduelle d’au moins 6 mois</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PID : Pulvérisation </a:t>
            </a:r>
            <a:r>
              <a:rPr lang="fr-FR" sz="1200" i="1" kern="1200" dirty="0" err="1">
                <a:solidFill>
                  <a:schemeClr val="tx1"/>
                </a:solidFill>
                <a:effectLst/>
                <a:latin typeface="+mn-lt"/>
                <a:ea typeface="+mn-ea"/>
                <a:cs typeface="+mn-cs"/>
              </a:rPr>
              <a:t>intradomiciliaire</a:t>
            </a:r>
            <a:r>
              <a:rPr lang="fr-FR" sz="1200" i="1" kern="1200" dirty="0">
                <a:solidFill>
                  <a:schemeClr val="tx1"/>
                </a:solidFill>
                <a:effectLst/>
                <a:latin typeface="+mn-lt"/>
                <a:ea typeface="+mn-ea"/>
                <a:cs typeface="+mn-cs"/>
              </a:rPr>
              <a:t> d’insecticide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MILD : Moustiquaire imprégnée d’insecticide longue durée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9C8DAEB-08F0-C743-912E-0F09C90E6BB3}" type="slidenum">
              <a:rPr lang="en-US" smtClean="0"/>
              <a:t>6</a:t>
            </a:fld>
            <a:endParaRPr lang="en-US"/>
          </a:p>
        </p:txBody>
      </p:sp>
    </p:spTree>
    <p:extLst>
      <p:ext uri="{BB962C8B-B14F-4D97-AF65-F5344CB8AC3E}">
        <p14:creationId xmlns:p14="http://schemas.microsoft.com/office/powerpoint/2010/main" val="2438356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dirty="0">
                <a:solidFill>
                  <a:schemeClr val="tx1"/>
                </a:solidFill>
                <a:effectLst/>
                <a:latin typeface="+mn-lt"/>
                <a:ea typeface="+mn-ea"/>
                <a:cs typeface="+mn-cs"/>
              </a:rPr>
              <a:t>Tous les chiffres proviennent de comparaisons entre les cas de paludisme de tout âge, signalés dans les établissements de santé dans les zones où l’Actellic®300 CS a été utilisé et les districts voisins sans PID.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Niveaux de couverture des MILD inclus :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Mali : Possession = 85 à 90 % ; Utilisation = 67 à 78 %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Ghana : Possession Possession &gt; 80 % ; Utilisation = 50 à 60 %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Mozambique : Possession = 50 à 90 % ; Utilisation = 50 à 90% (au cours de la deuxième année de l’essai randomisé, après une campagne de distribution universelle en 2017)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Ouganda : Possession = 90 % ; Utilisation = 74 %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estimations de la couverture en MILD proviennent des enquêtes démographique et sanitaire et / ou celles sur les indicateurs du paludisme, à l’exception des chiffres pour le Mozambique qui proviennent directement des résultats de l’essai randomisé </a:t>
            </a:r>
            <a:r>
              <a:rPr lang="fr-FR" sz="1200" kern="1200" dirty="0" err="1">
                <a:solidFill>
                  <a:schemeClr val="tx1"/>
                </a:solidFill>
                <a:effectLst/>
                <a:latin typeface="+mn-lt"/>
                <a:ea typeface="+mn-ea"/>
                <a:cs typeface="+mn-cs"/>
              </a:rPr>
              <a:t>NgenIRS</a:t>
            </a:r>
            <a:r>
              <a:rPr lang="fr-F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Les niveaux de résistance aux </a:t>
            </a:r>
            <a:r>
              <a:rPr lang="fr-FR" sz="1200" b="1" kern="1200" dirty="0" err="1">
                <a:solidFill>
                  <a:schemeClr val="tx1"/>
                </a:solidFill>
                <a:effectLst/>
                <a:latin typeface="+mn-lt"/>
                <a:ea typeface="+mn-ea"/>
                <a:cs typeface="+mn-cs"/>
              </a:rPr>
              <a:t>pyréthrinoïdes</a:t>
            </a:r>
            <a:r>
              <a:rPr lang="fr-FR" sz="1200" b="1" kern="1200" dirty="0">
                <a:solidFill>
                  <a:schemeClr val="tx1"/>
                </a:solidFill>
                <a:effectLst/>
                <a:latin typeface="+mn-lt"/>
                <a:ea typeface="+mn-ea"/>
                <a:cs typeface="+mn-cs"/>
              </a:rPr>
              <a:t> vont de résistants à très résistants : </a:t>
            </a:r>
          </a:p>
          <a:p>
            <a:r>
              <a:rPr lang="fr-FR" sz="1200" kern="1200" dirty="0">
                <a:solidFill>
                  <a:schemeClr val="tx1"/>
                </a:solidFill>
                <a:effectLst/>
                <a:latin typeface="+mn-lt"/>
                <a:ea typeface="+mn-ea"/>
                <a:cs typeface="+mn-cs"/>
              </a:rPr>
              <a:t>Mali : </a:t>
            </a:r>
            <a:r>
              <a:rPr lang="fr-FR" sz="1200" i="1" kern="1200" dirty="0">
                <a:solidFill>
                  <a:schemeClr val="tx1"/>
                </a:solidFill>
                <a:effectLst/>
                <a:latin typeface="+mn-lt"/>
                <a:ea typeface="+mn-ea"/>
                <a:cs typeface="+mn-cs"/>
              </a:rPr>
              <a:t>An. </a:t>
            </a:r>
            <a:r>
              <a:rPr lang="fr-FR" sz="1200" i="1" kern="1200" dirty="0" err="1">
                <a:solidFill>
                  <a:schemeClr val="tx1"/>
                </a:solidFill>
                <a:effectLst/>
                <a:latin typeface="+mn-lt"/>
                <a:ea typeface="+mn-ea"/>
                <a:cs typeface="+mn-cs"/>
              </a:rPr>
              <a:t>gambiae</a:t>
            </a:r>
            <a:r>
              <a:rPr lang="fr-FR" sz="1200" kern="1200" dirty="0">
                <a:solidFill>
                  <a:schemeClr val="tx1"/>
                </a:solidFill>
                <a:effectLst/>
                <a:latin typeface="+mn-lt"/>
                <a:ea typeface="+mn-ea"/>
                <a:cs typeface="+mn-cs"/>
              </a:rPr>
              <a:t> (De 6 à 90 % de mortalité - tests en tube de l’OMS)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Ghana : </a:t>
            </a:r>
            <a:r>
              <a:rPr lang="fr-FR" sz="1200" i="1" kern="1200" dirty="0">
                <a:solidFill>
                  <a:schemeClr val="tx1"/>
                </a:solidFill>
                <a:effectLst/>
                <a:latin typeface="+mn-lt"/>
                <a:ea typeface="+mn-ea"/>
                <a:cs typeface="+mn-cs"/>
              </a:rPr>
              <a:t>An. </a:t>
            </a:r>
            <a:r>
              <a:rPr lang="fr-FR" sz="1200" i="1" kern="1200" dirty="0" err="1">
                <a:solidFill>
                  <a:schemeClr val="tx1"/>
                </a:solidFill>
                <a:effectLst/>
                <a:latin typeface="+mn-lt"/>
                <a:ea typeface="+mn-ea"/>
                <a:cs typeface="+mn-cs"/>
              </a:rPr>
              <a:t>gambiae</a:t>
            </a:r>
            <a:r>
              <a:rPr lang="fr-FR" sz="1200" kern="1200" dirty="0">
                <a:solidFill>
                  <a:schemeClr val="tx1"/>
                </a:solidFill>
                <a:effectLst/>
                <a:latin typeface="+mn-lt"/>
                <a:ea typeface="+mn-ea"/>
                <a:cs typeface="+mn-cs"/>
              </a:rPr>
              <a:t> (De 0 à 80 % de mortalité - tests en tube de l’OMS)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Mozambique : </a:t>
            </a:r>
            <a:r>
              <a:rPr lang="fr-FR" sz="1200" i="1" kern="1200" dirty="0">
                <a:solidFill>
                  <a:schemeClr val="tx1"/>
                </a:solidFill>
                <a:effectLst/>
                <a:latin typeface="+mn-lt"/>
                <a:ea typeface="+mn-ea"/>
                <a:cs typeface="+mn-cs"/>
              </a:rPr>
              <a:t>An. </a:t>
            </a:r>
            <a:r>
              <a:rPr lang="fr-FR" sz="1200" i="1" kern="1200" dirty="0" err="1">
                <a:solidFill>
                  <a:schemeClr val="tx1"/>
                </a:solidFill>
                <a:effectLst/>
                <a:latin typeface="+mn-lt"/>
                <a:ea typeface="+mn-ea"/>
                <a:cs typeface="+mn-cs"/>
              </a:rPr>
              <a:t>funestus</a:t>
            </a:r>
            <a:r>
              <a:rPr lang="fr-FR" sz="1200" kern="1200" dirty="0">
                <a:solidFill>
                  <a:schemeClr val="tx1"/>
                </a:solidFill>
                <a:effectLst/>
                <a:latin typeface="+mn-lt"/>
                <a:ea typeface="+mn-ea"/>
                <a:cs typeface="+mn-cs"/>
              </a:rPr>
              <a:t> (De 7 à 86 % de mortalité - tests en tube de l’OMS)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Ouganda : </a:t>
            </a:r>
            <a:r>
              <a:rPr lang="fr-FR" sz="1200" i="1" kern="1200" dirty="0">
                <a:solidFill>
                  <a:schemeClr val="tx1"/>
                </a:solidFill>
                <a:effectLst/>
                <a:latin typeface="+mn-lt"/>
                <a:ea typeface="+mn-ea"/>
                <a:cs typeface="+mn-cs"/>
              </a:rPr>
              <a:t>An. </a:t>
            </a:r>
            <a:r>
              <a:rPr lang="fr-FR" sz="1200" i="1" kern="1200" dirty="0" err="1">
                <a:solidFill>
                  <a:schemeClr val="tx1"/>
                </a:solidFill>
                <a:effectLst/>
                <a:latin typeface="+mn-lt"/>
                <a:ea typeface="+mn-ea"/>
                <a:cs typeface="+mn-cs"/>
              </a:rPr>
              <a:t>gambiae</a:t>
            </a:r>
            <a:r>
              <a:rPr lang="fr-FR" sz="1200" kern="1200" dirty="0">
                <a:solidFill>
                  <a:schemeClr val="tx1"/>
                </a:solidFill>
                <a:effectLst/>
                <a:latin typeface="+mn-lt"/>
                <a:ea typeface="+mn-ea"/>
                <a:cs typeface="+mn-cs"/>
              </a:rPr>
              <a:t> (De 0 à 80 % de mortalité - tests en tube de l’OMS) </a:t>
            </a:r>
            <a:endParaRPr lang="en-GB"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Tous les chiffres correspondent à l’</a:t>
            </a:r>
            <a:r>
              <a:rPr lang="fr-FR" sz="1200" b="1" kern="1200" dirty="0" err="1">
                <a:solidFill>
                  <a:schemeClr val="tx1"/>
                </a:solidFill>
                <a:effectLst/>
                <a:latin typeface="+mn-lt"/>
                <a:ea typeface="+mn-ea"/>
                <a:cs typeface="+mn-cs"/>
              </a:rPr>
              <a:t>Actellic</a:t>
            </a:r>
            <a:r>
              <a:rPr lang="fr-FR" sz="1200" b="1" kern="1200" dirty="0">
                <a:solidFill>
                  <a:schemeClr val="tx1"/>
                </a:solidFill>
                <a:effectLst/>
                <a:latin typeface="+mn-lt"/>
                <a:ea typeface="+mn-ea"/>
                <a:cs typeface="+mn-cs"/>
              </a:rPr>
              <a:t>® 300CS en plus des MILD standard (</a:t>
            </a:r>
            <a:r>
              <a:rPr lang="fr-FR" sz="1200" b="1" kern="1200" dirty="0" err="1">
                <a:solidFill>
                  <a:schemeClr val="tx1"/>
                </a:solidFill>
                <a:effectLst/>
                <a:latin typeface="+mn-lt"/>
                <a:ea typeface="+mn-ea"/>
                <a:cs typeface="+mn-cs"/>
              </a:rPr>
              <a:t>pyréthrinoïdes</a:t>
            </a:r>
            <a:r>
              <a:rPr lang="fr-FR" sz="1200" b="1" kern="1200" dirty="0">
                <a:solidFill>
                  <a:schemeClr val="tx1"/>
                </a:solidFill>
                <a:effectLst/>
                <a:latin typeface="+mn-lt"/>
                <a:ea typeface="+mn-ea"/>
                <a:cs typeface="+mn-cs"/>
              </a:rPr>
              <a:t> uniquement) </a:t>
            </a:r>
          </a:p>
          <a:p>
            <a:r>
              <a:rPr lang="fr-FR" sz="1200" i="1" kern="1200" dirty="0">
                <a:solidFill>
                  <a:schemeClr val="tx1"/>
                </a:solidFill>
                <a:effectLst/>
                <a:latin typeface="+mn-lt"/>
                <a:ea typeface="+mn-ea"/>
                <a:cs typeface="+mn-cs"/>
              </a:rPr>
              <a:t>3GIRS : Produit de la PID de troisième génération efficace contre les vecteurs résistants aux </a:t>
            </a:r>
            <a:r>
              <a:rPr lang="fr-FR" sz="1200" i="1" kern="1200" dirty="0" err="1">
                <a:solidFill>
                  <a:schemeClr val="tx1"/>
                </a:solidFill>
                <a:effectLst/>
                <a:latin typeface="+mn-lt"/>
                <a:ea typeface="+mn-ea"/>
                <a:cs typeface="+mn-cs"/>
              </a:rPr>
              <a:t>pyréthrinoïdes</a:t>
            </a:r>
            <a:r>
              <a:rPr lang="fr-FR" sz="1200" i="1" kern="1200" dirty="0">
                <a:solidFill>
                  <a:schemeClr val="tx1"/>
                </a:solidFill>
                <a:effectLst/>
                <a:latin typeface="+mn-lt"/>
                <a:ea typeface="+mn-ea"/>
                <a:cs typeface="+mn-cs"/>
              </a:rPr>
              <a:t>, avec une efficacité résiduelle d’au moins 6 mois</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RCT: Essai randomisé par grappes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RCED : Rapport coût-efficacité différentiel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PID : Pulvérisation </a:t>
            </a:r>
            <a:r>
              <a:rPr lang="fr-FR" sz="1200" i="1" kern="1200" dirty="0" err="1">
                <a:solidFill>
                  <a:schemeClr val="tx1"/>
                </a:solidFill>
                <a:effectLst/>
                <a:latin typeface="+mn-lt"/>
                <a:ea typeface="+mn-ea"/>
                <a:cs typeface="+mn-cs"/>
              </a:rPr>
              <a:t>intradomiciliaire</a:t>
            </a:r>
            <a:r>
              <a:rPr lang="fr-FR" sz="1200" i="1" kern="1200" dirty="0">
                <a:solidFill>
                  <a:schemeClr val="tx1"/>
                </a:solidFill>
                <a:effectLst/>
                <a:latin typeface="+mn-lt"/>
                <a:ea typeface="+mn-ea"/>
                <a:cs typeface="+mn-cs"/>
              </a:rPr>
              <a:t> d’insecticide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MILD : Moustiquaire imprégnée d’insecticide longue durée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OMS : Organisation Mondiale de la Santé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9C8DAEB-08F0-C743-912E-0F09C90E6BB3}" type="slidenum">
              <a:rPr lang="en-US" smtClean="0"/>
              <a:t>7</a:t>
            </a:fld>
            <a:endParaRPr lang="en-US"/>
          </a:p>
        </p:txBody>
      </p:sp>
    </p:spTree>
    <p:extLst>
      <p:ext uri="{BB962C8B-B14F-4D97-AF65-F5344CB8AC3E}">
        <p14:creationId xmlns:p14="http://schemas.microsoft.com/office/powerpoint/2010/main" val="377100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Les termes descriptifs du RCED proviennent des normes de l’OMS, qui comparent le coût différentiel par AVCI évité au PIB des nations (IC &lt; 3xPIB = rentable ; IC &lt; 1xPIB = très rentable)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Outre les coûts, les autres principaux facteurs de rentabilité comprennent la prévalence sous-jacente du paludisme et les taux de létalité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AVCI : Années de vie corrigées de l’incapacité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IC : Intervalle de confiance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PIB : Produit intérieur brut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CD : Coût différentiel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RCED : Rapport coût-efficacité différentiel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RTI : Rapport des taux d’incidence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PID : Pulvérisation </a:t>
            </a:r>
            <a:r>
              <a:rPr lang="fr-FR" sz="1200" i="1" kern="1200" dirty="0" err="1">
                <a:solidFill>
                  <a:schemeClr val="tx1"/>
                </a:solidFill>
                <a:effectLst/>
                <a:latin typeface="+mn-lt"/>
                <a:ea typeface="+mn-ea"/>
                <a:cs typeface="+mn-cs"/>
              </a:rPr>
              <a:t>intradomiciliaire</a:t>
            </a:r>
            <a:r>
              <a:rPr lang="fr-FR" sz="1200" i="1" kern="1200" dirty="0">
                <a:solidFill>
                  <a:schemeClr val="tx1"/>
                </a:solidFill>
                <a:effectLst/>
                <a:latin typeface="+mn-lt"/>
                <a:ea typeface="+mn-ea"/>
                <a:cs typeface="+mn-cs"/>
              </a:rPr>
              <a:t> d’insecticide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MILD : Moustiquaire imprégnée d’insecticide longue durée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OMS : Organisation Mondiale de la Santé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RTI : Rapport des taux d’incidence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USD : Dollar américain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9C8DAEB-08F0-C743-912E-0F09C90E6BB3}" type="slidenum">
              <a:rPr lang="en-US" smtClean="0"/>
              <a:t>8</a:t>
            </a:fld>
            <a:endParaRPr lang="en-US"/>
          </a:p>
        </p:txBody>
      </p:sp>
    </p:spTree>
    <p:extLst>
      <p:ext uri="{BB962C8B-B14F-4D97-AF65-F5344CB8AC3E}">
        <p14:creationId xmlns:p14="http://schemas.microsoft.com/office/powerpoint/2010/main" val="2732577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Un exercice de recensement mené en juin et juillet 2016 a permis d’identifier un total de 139 286 habitants répartis dans 194 villages. Les villages identifiés ont été délimités en grappes et stratifiés par taille (en combinant certains villages proches les uns des autres ayant le même statut de pulvérisation), ce qui a donné 168 grappes qui ont été randomisées au rapport 1/1 dans le </a:t>
            </a:r>
            <a:r>
              <a:rPr lang="fr-FR" sz="1200" b="1" kern="1200" dirty="0">
                <a:solidFill>
                  <a:schemeClr val="tx1"/>
                </a:solidFill>
                <a:effectLst/>
                <a:latin typeface="+mn-lt"/>
                <a:ea typeface="+mn-ea"/>
                <a:cs typeface="+mn-cs"/>
              </a:rPr>
              <a:t>groupe </a:t>
            </a:r>
            <a:r>
              <a:rPr lang="fr-FR" sz="1200" kern="1200" dirty="0">
                <a:solidFill>
                  <a:schemeClr val="tx1"/>
                </a:solidFill>
                <a:effectLst/>
                <a:latin typeface="+mn-lt"/>
                <a:ea typeface="+mn-ea"/>
                <a:cs typeface="+mn-cs"/>
              </a:rPr>
              <a:t>groupe </a:t>
            </a:r>
            <a:r>
              <a:rPr lang="fr-FR" sz="1200" b="1" kern="1200" dirty="0">
                <a:solidFill>
                  <a:schemeClr val="tx1"/>
                </a:solidFill>
                <a:effectLst/>
                <a:latin typeface="+mn-lt"/>
                <a:ea typeface="+mn-ea"/>
                <a:cs typeface="+mn-cs"/>
              </a:rPr>
              <a:t>exploratoire PID ou non-PID</a:t>
            </a:r>
            <a:r>
              <a:rPr lang="fr-FR" sz="1200" kern="1200" dirty="0">
                <a:solidFill>
                  <a:schemeClr val="tx1"/>
                </a:solidFill>
                <a:effectLst/>
                <a:latin typeface="+mn-lt"/>
                <a:ea typeface="+mn-ea"/>
                <a:cs typeface="+mn-cs"/>
              </a:rPr>
              <a:t>. Dans le </a:t>
            </a:r>
            <a:r>
              <a:rPr lang="fr-FR" sz="1200" b="1" kern="1200" dirty="0">
                <a:solidFill>
                  <a:schemeClr val="tx1"/>
                </a:solidFill>
                <a:effectLst/>
                <a:latin typeface="+mn-lt"/>
                <a:ea typeface="+mn-ea"/>
                <a:cs typeface="+mn-cs"/>
              </a:rPr>
              <a:t>groupe </a:t>
            </a:r>
            <a:r>
              <a:rPr lang="fr-FR" sz="1200" kern="1200" dirty="0">
                <a:solidFill>
                  <a:schemeClr val="tx1"/>
                </a:solidFill>
                <a:effectLst/>
                <a:latin typeface="+mn-lt"/>
                <a:ea typeface="+mn-ea"/>
                <a:cs typeface="+mn-cs"/>
              </a:rPr>
              <a:t>groupe</a:t>
            </a:r>
            <a:r>
              <a:rPr lang="fr-FR" sz="1200" b="1" kern="1200" dirty="0">
                <a:solidFill>
                  <a:schemeClr val="tx1"/>
                </a:solidFill>
                <a:effectLst/>
                <a:latin typeface="+mn-lt"/>
                <a:ea typeface="+mn-ea"/>
                <a:cs typeface="+mn-cs"/>
              </a:rPr>
              <a:t> exploratoire non-PID</a:t>
            </a:r>
            <a:r>
              <a:rPr lang="fr-FR" sz="1200" kern="1200" dirty="0">
                <a:solidFill>
                  <a:schemeClr val="tx1"/>
                </a:solidFill>
                <a:effectLst/>
                <a:latin typeface="+mn-lt"/>
                <a:ea typeface="+mn-ea"/>
                <a:cs typeface="+mn-cs"/>
              </a:rPr>
              <a:t>, les grappes ont reçu des MILD standard ; dans le groupe exploratoire PID, les grappes ont reçu des PID avec une formulation micro-encapsulée de </a:t>
            </a:r>
            <a:r>
              <a:rPr lang="fr-FR" sz="1200" kern="1200" dirty="0" err="1">
                <a:solidFill>
                  <a:schemeClr val="tx1"/>
                </a:solidFill>
                <a:effectLst/>
                <a:latin typeface="+mn-lt"/>
                <a:ea typeface="+mn-ea"/>
                <a:cs typeface="+mn-cs"/>
              </a:rPr>
              <a:t>pirimiphos</a:t>
            </a:r>
            <a:r>
              <a:rPr lang="fr-FR" sz="1200" kern="1200" dirty="0">
                <a:solidFill>
                  <a:schemeClr val="tx1"/>
                </a:solidFill>
                <a:effectLst/>
                <a:latin typeface="+mn-lt"/>
                <a:ea typeface="+mn-ea"/>
                <a:cs typeface="+mn-cs"/>
              </a:rPr>
              <a:t>-méthyle (</a:t>
            </a:r>
            <a:r>
              <a:rPr lang="fr-FR" sz="1200" kern="1200" dirty="0" err="1">
                <a:solidFill>
                  <a:schemeClr val="tx1"/>
                </a:solidFill>
                <a:effectLst/>
                <a:latin typeface="+mn-lt"/>
                <a:ea typeface="+mn-ea"/>
                <a:cs typeface="+mn-cs"/>
              </a:rPr>
              <a:t>Actellic</a:t>
            </a:r>
            <a:r>
              <a:rPr lang="fr-FR" sz="1200" kern="1200" dirty="0">
                <a:solidFill>
                  <a:schemeClr val="tx1"/>
                </a:solidFill>
                <a:effectLst/>
                <a:latin typeface="+mn-lt"/>
                <a:ea typeface="+mn-ea"/>
                <a:cs typeface="+mn-cs"/>
              </a:rPr>
              <a:t>® 300CS) en plus des MILD standard.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3GIRS : Produit de la PID de troisième génération efficace contre les vecteurs résistants aux </a:t>
            </a:r>
            <a:r>
              <a:rPr lang="fr-FR" sz="1200" i="1" kern="1200" dirty="0" err="1">
                <a:solidFill>
                  <a:schemeClr val="tx1"/>
                </a:solidFill>
                <a:effectLst/>
                <a:latin typeface="+mn-lt"/>
                <a:ea typeface="+mn-ea"/>
                <a:cs typeface="+mn-cs"/>
              </a:rPr>
              <a:t>pyréthrinoïdes</a:t>
            </a:r>
            <a:r>
              <a:rPr lang="fr-FR" sz="1200" i="1" kern="1200" dirty="0">
                <a:solidFill>
                  <a:schemeClr val="tx1"/>
                </a:solidFill>
                <a:effectLst/>
                <a:latin typeface="+mn-lt"/>
                <a:ea typeface="+mn-ea"/>
                <a:cs typeface="+mn-cs"/>
              </a:rPr>
              <a:t>, avec une efficacité résiduelle d’au moins 6 mois</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RCT</a:t>
            </a:r>
            <a:r>
              <a:rPr lang="fr-FR" sz="1200" i="1" kern="1200" dirty="0">
                <a:solidFill>
                  <a:schemeClr val="tx1"/>
                </a:solidFill>
                <a:effectLst/>
                <a:latin typeface="+mn-lt"/>
                <a:ea typeface="+mn-ea"/>
                <a:cs typeface="+mn-cs"/>
              </a:rPr>
              <a:t> : Essai randomisé par grappes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PID : Pulvérisation </a:t>
            </a:r>
            <a:r>
              <a:rPr lang="fr-FR" sz="1200" i="1" kern="1200" dirty="0" err="1">
                <a:solidFill>
                  <a:schemeClr val="tx1"/>
                </a:solidFill>
                <a:effectLst/>
                <a:latin typeface="+mn-lt"/>
                <a:ea typeface="+mn-ea"/>
                <a:cs typeface="+mn-cs"/>
              </a:rPr>
              <a:t>intradomiciliaire</a:t>
            </a:r>
            <a:r>
              <a:rPr lang="fr-FR" sz="1200" i="1" kern="1200" dirty="0">
                <a:solidFill>
                  <a:schemeClr val="tx1"/>
                </a:solidFill>
                <a:effectLst/>
                <a:latin typeface="+mn-lt"/>
                <a:ea typeface="+mn-ea"/>
                <a:cs typeface="+mn-cs"/>
              </a:rPr>
              <a:t> d’insecticide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MILD : Moustiquaire imprégnée d’insecticide longue durée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9C8DAEB-08F0-C743-912E-0F09C90E6BB3}" type="slidenum">
              <a:rPr lang="en-US" smtClean="0"/>
              <a:t>9</a:t>
            </a:fld>
            <a:endParaRPr lang="en-US"/>
          </a:p>
        </p:txBody>
      </p:sp>
    </p:spTree>
    <p:extLst>
      <p:ext uri="{BB962C8B-B14F-4D97-AF65-F5344CB8AC3E}">
        <p14:creationId xmlns:p14="http://schemas.microsoft.com/office/powerpoint/2010/main" val="3544308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a:solidFill>
                  <a:schemeClr val="tx1"/>
                </a:solidFill>
                <a:effectLst/>
                <a:latin typeface="+mn-lt"/>
                <a:ea typeface="+mn-ea"/>
                <a:cs typeface="+mn-cs"/>
              </a:rPr>
              <a:t>3GIRS : Produit de la PID de troisième génération efficace contre les vecteurs résistants aux </a:t>
            </a:r>
            <a:r>
              <a:rPr lang="fr-FR" sz="1200" i="1" kern="1200" dirty="0" err="1">
                <a:solidFill>
                  <a:schemeClr val="tx1"/>
                </a:solidFill>
                <a:effectLst/>
                <a:latin typeface="+mn-lt"/>
                <a:ea typeface="+mn-ea"/>
                <a:cs typeface="+mn-cs"/>
              </a:rPr>
              <a:t>pyréthrinoïdes</a:t>
            </a:r>
            <a:r>
              <a:rPr lang="fr-FR" sz="1200" i="1" kern="1200" dirty="0">
                <a:solidFill>
                  <a:schemeClr val="tx1"/>
                </a:solidFill>
                <a:effectLst/>
                <a:latin typeface="+mn-lt"/>
                <a:ea typeface="+mn-ea"/>
                <a:cs typeface="+mn-cs"/>
              </a:rPr>
              <a:t>, avec une efficacité résiduelle d’au moins 6 mois</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HLC : Capture sur appât humain </a:t>
            </a:r>
          </a:p>
          <a:p>
            <a:r>
              <a:rPr lang="fr-FR" sz="1200" i="1" kern="1200" dirty="0">
                <a:solidFill>
                  <a:schemeClr val="tx1"/>
                </a:solidFill>
                <a:effectLst/>
                <a:latin typeface="+mn-lt"/>
                <a:ea typeface="+mn-ea"/>
                <a:cs typeface="+mn-cs"/>
              </a:rPr>
              <a:t>PID : Pulvérisation </a:t>
            </a:r>
            <a:r>
              <a:rPr lang="fr-FR" sz="1200" i="1" kern="1200" dirty="0" err="1">
                <a:solidFill>
                  <a:schemeClr val="tx1"/>
                </a:solidFill>
                <a:effectLst/>
                <a:latin typeface="+mn-lt"/>
                <a:ea typeface="+mn-ea"/>
                <a:cs typeface="+mn-cs"/>
              </a:rPr>
              <a:t>intradomiciliaire</a:t>
            </a:r>
            <a:r>
              <a:rPr lang="fr-FR" sz="1200" i="1" kern="1200" dirty="0">
                <a:solidFill>
                  <a:schemeClr val="tx1"/>
                </a:solidFill>
                <a:effectLst/>
                <a:latin typeface="+mn-lt"/>
                <a:ea typeface="+mn-ea"/>
                <a:cs typeface="+mn-cs"/>
              </a:rPr>
              <a:t> d’insecticide </a:t>
            </a:r>
          </a:p>
          <a:p>
            <a:r>
              <a:rPr lang="fr-FR" sz="1200" i="1" kern="1200" dirty="0">
                <a:solidFill>
                  <a:schemeClr val="tx1"/>
                </a:solidFill>
                <a:effectLst/>
                <a:latin typeface="+mn-lt"/>
                <a:ea typeface="+mn-ea"/>
                <a:cs typeface="+mn-cs"/>
              </a:rPr>
              <a:t>MILD : Moustiquaire imprégnée d’insecticide longue durée </a:t>
            </a:r>
            <a:endParaRPr lang="en-US" dirty="0"/>
          </a:p>
        </p:txBody>
      </p:sp>
      <p:sp>
        <p:nvSpPr>
          <p:cNvPr id="4" name="Slide Number Placeholder 3"/>
          <p:cNvSpPr>
            <a:spLocks noGrp="1"/>
          </p:cNvSpPr>
          <p:nvPr>
            <p:ph type="sldNum" sz="quarter" idx="5"/>
          </p:nvPr>
        </p:nvSpPr>
        <p:spPr/>
        <p:txBody>
          <a:bodyPr/>
          <a:lstStyle/>
          <a:p>
            <a:fld id="{C9C8DAEB-08F0-C743-912E-0F09C90E6BB3}" type="slidenum">
              <a:rPr lang="en-US" smtClean="0"/>
              <a:t>10</a:t>
            </a:fld>
            <a:endParaRPr lang="en-US"/>
          </a:p>
        </p:txBody>
      </p:sp>
    </p:spTree>
    <p:extLst>
      <p:ext uri="{BB962C8B-B14F-4D97-AF65-F5344CB8AC3E}">
        <p14:creationId xmlns:p14="http://schemas.microsoft.com/office/powerpoint/2010/main" val="1271063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a:solidFill>
                  <a:schemeClr val="tx1"/>
                </a:solidFill>
                <a:effectLst/>
                <a:latin typeface="+mn-lt"/>
                <a:ea typeface="+mn-ea"/>
                <a:cs typeface="+mn-cs"/>
              </a:rPr>
              <a:t>3GIRS : Produit de la PID de troisième génération efficace contre les vecteurs résistants aux </a:t>
            </a:r>
            <a:r>
              <a:rPr lang="fr-FR" sz="1200" i="1" kern="1200" dirty="0" err="1">
                <a:solidFill>
                  <a:schemeClr val="tx1"/>
                </a:solidFill>
                <a:effectLst/>
                <a:latin typeface="+mn-lt"/>
                <a:ea typeface="+mn-ea"/>
                <a:cs typeface="+mn-cs"/>
              </a:rPr>
              <a:t>pyréthrinoïdes</a:t>
            </a:r>
            <a:r>
              <a:rPr lang="fr-FR" sz="1200" i="1" kern="1200" dirty="0">
                <a:solidFill>
                  <a:schemeClr val="tx1"/>
                </a:solidFill>
                <a:effectLst/>
                <a:latin typeface="+mn-lt"/>
                <a:ea typeface="+mn-ea"/>
                <a:cs typeface="+mn-cs"/>
              </a:rPr>
              <a:t>, avec une efficacité résiduelle d’au moins 6 mois</a:t>
            </a:r>
          </a:p>
          <a:p>
            <a:r>
              <a:rPr lang="fr-FR" sz="1200" i="1" kern="1200" dirty="0">
                <a:solidFill>
                  <a:schemeClr val="tx1"/>
                </a:solidFill>
                <a:effectLst/>
                <a:latin typeface="+mn-lt"/>
                <a:ea typeface="+mn-ea"/>
                <a:cs typeface="+mn-cs"/>
              </a:rPr>
              <a:t>CDC LT : Pièges lumineux des Centres pour le contrôle et la prévention des maladies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PID : Pulvérisation </a:t>
            </a:r>
            <a:r>
              <a:rPr lang="fr-FR" sz="1200" i="1" kern="1200" dirty="0" err="1">
                <a:solidFill>
                  <a:schemeClr val="tx1"/>
                </a:solidFill>
                <a:effectLst/>
                <a:latin typeface="+mn-lt"/>
                <a:ea typeface="+mn-ea"/>
                <a:cs typeface="+mn-cs"/>
              </a:rPr>
              <a:t>intradomiciliaire</a:t>
            </a:r>
            <a:r>
              <a:rPr lang="fr-FR" sz="1200" i="1" kern="1200" dirty="0">
                <a:solidFill>
                  <a:schemeClr val="tx1"/>
                </a:solidFill>
                <a:effectLst/>
                <a:latin typeface="+mn-lt"/>
                <a:ea typeface="+mn-ea"/>
                <a:cs typeface="+mn-cs"/>
              </a:rPr>
              <a:t> d’insecticide </a:t>
            </a:r>
            <a:endParaRPr lang="en-GB"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MILD : Moustiquaire imprégnée d’insecticide longue durée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9C8DAEB-08F0-C743-912E-0F09C90E6BB3}" type="slidenum">
              <a:rPr lang="en-US" smtClean="0"/>
              <a:t>11</a:t>
            </a:fld>
            <a:endParaRPr lang="en-US"/>
          </a:p>
        </p:txBody>
      </p:sp>
    </p:spTree>
    <p:extLst>
      <p:ext uri="{BB962C8B-B14F-4D97-AF65-F5344CB8AC3E}">
        <p14:creationId xmlns:p14="http://schemas.microsoft.com/office/powerpoint/2010/main" val="940004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DFD8-7CC5-C84B-8085-A89A0829817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CA338CE-3223-D343-818F-C67F990C51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C22AA59-996A-6F4C-9C5D-C71E86516D5A}"/>
              </a:ext>
            </a:extLst>
          </p:cNvPr>
          <p:cNvSpPr>
            <a:spLocks noGrp="1"/>
          </p:cNvSpPr>
          <p:nvPr>
            <p:ph type="dt" sz="half" idx="10"/>
          </p:nvPr>
        </p:nvSpPr>
        <p:spPr/>
        <p:txBody>
          <a:bodyPr/>
          <a:lstStyle/>
          <a:p>
            <a:fld id="{AB10E01B-2E2A-EF4E-B35A-3D8A7B9267BD}" type="datetimeFigureOut">
              <a:rPr lang="en-US" smtClean="0"/>
              <a:t>4/29/20</a:t>
            </a:fld>
            <a:endParaRPr lang="en-US"/>
          </a:p>
        </p:txBody>
      </p:sp>
      <p:sp>
        <p:nvSpPr>
          <p:cNvPr id="5" name="Footer Placeholder 4">
            <a:extLst>
              <a:ext uri="{FF2B5EF4-FFF2-40B4-BE49-F238E27FC236}">
                <a16:creationId xmlns:a16="http://schemas.microsoft.com/office/drawing/2014/main" id="{9DF96C77-FED5-BC43-9600-D30DBB02C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645AAF-108B-4044-AA2B-F008BAF1739E}"/>
              </a:ext>
            </a:extLst>
          </p:cNvPr>
          <p:cNvSpPr>
            <a:spLocks noGrp="1"/>
          </p:cNvSpPr>
          <p:nvPr>
            <p:ph type="sldNum" sz="quarter" idx="12"/>
          </p:nvPr>
        </p:nvSpPr>
        <p:spPr/>
        <p:txBody>
          <a:bodyPr/>
          <a:lstStyle/>
          <a:p>
            <a:fld id="{0991AD23-D675-B741-B974-36D578593073}" type="slidenum">
              <a:rPr lang="en-US" smtClean="0"/>
              <a:t>‹#›</a:t>
            </a:fld>
            <a:endParaRPr lang="en-US"/>
          </a:p>
        </p:txBody>
      </p:sp>
    </p:spTree>
    <p:extLst>
      <p:ext uri="{BB962C8B-B14F-4D97-AF65-F5344CB8AC3E}">
        <p14:creationId xmlns:p14="http://schemas.microsoft.com/office/powerpoint/2010/main" val="1528914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CD114-9613-4B4B-BEB6-153106F1547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7042775-730A-F740-AE4B-E89458F1827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B7C068-BD37-474D-8E23-27527B5B3C47}"/>
              </a:ext>
            </a:extLst>
          </p:cNvPr>
          <p:cNvSpPr>
            <a:spLocks noGrp="1"/>
          </p:cNvSpPr>
          <p:nvPr>
            <p:ph type="dt" sz="half" idx="10"/>
          </p:nvPr>
        </p:nvSpPr>
        <p:spPr/>
        <p:txBody>
          <a:bodyPr/>
          <a:lstStyle/>
          <a:p>
            <a:fld id="{AB10E01B-2E2A-EF4E-B35A-3D8A7B9267BD}" type="datetimeFigureOut">
              <a:rPr lang="en-US" smtClean="0"/>
              <a:t>4/29/20</a:t>
            </a:fld>
            <a:endParaRPr lang="en-US"/>
          </a:p>
        </p:txBody>
      </p:sp>
      <p:sp>
        <p:nvSpPr>
          <p:cNvPr id="5" name="Footer Placeholder 4">
            <a:extLst>
              <a:ext uri="{FF2B5EF4-FFF2-40B4-BE49-F238E27FC236}">
                <a16:creationId xmlns:a16="http://schemas.microsoft.com/office/drawing/2014/main" id="{3A956E0A-E82A-C748-BD71-39BA7A98A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172636-D5FD-5047-8C5D-7EAB12C37381}"/>
              </a:ext>
            </a:extLst>
          </p:cNvPr>
          <p:cNvSpPr>
            <a:spLocks noGrp="1"/>
          </p:cNvSpPr>
          <p:nvPr>
            <p:ph type="sldNum" sz="quarter" idx="12"/>
          </p:nvPr>
        </p:nvSpPr>
        <p:spPr/>
        <p:txBody>
          <a:bodyPr/>
          <a:lstStyle/>
          <a:p>
            <a:fld id="{0991AD23-D675-B741-B974-36D578593073}" type="slidenum">
              <a:rPr lang="en-US" smtClean="0"/>
              <a:t>‹#›</a:t>
            </a:fld>
            <a:endParaRPr lang="en-US"/>
          </a:p>
        </p:txBody>
      </p:sp>
    </p:spTree>
    <p:extLst>
      <p:ext uri="{BB962C8B-B14F-4D97-AF65-F5344CB8AC3E}">
        <p14:creationId xmlns:p14="http://schemas.microsoft.com/office/powerpoint/2010/main" val="1457768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7FC0EF-E449-BA46-A614-788E4D92355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D50717A-F0DB-D44D-8C6A-E4A18143F3A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23FD93C-8FE6-084D-908F-4183743AEF78}"/>
              </a:ext>
            </a:extLst>
          </p:cNvPr>
          <p:cNvSpPr>
            <a:spLocks noGrp="1"/>
          </p:cNvSpPr>
          <p:nvPr>
            <p:ph type="dt" sz="half" idx="10"/>
          </p:nvPr>
        </p:nvSpPr>
        <p:spPr/>
        <p:txBody>
          <a:bodyPr/>
          <a:lstStyle/>
          <a:p>
            <a:fld id="{AB10E01B-2E2A-EF4E-B35A-3D8A7B9267BD}" type="datetimeFigureOut">
              <a:rPr lang="en-US" smtClean="0"/>
              <a:t>4/29/20</a:t>
            </a:fld>
            <a:endParaRPr lang="en-US"/>
          </a:p>
        </p:txBody>
      </p:sp>
      <p:sp>
        <p:nvSpPr>
          <p:cNvPr id="5" name="Footer Placeholder 4">
            <a:extLst>
              <a:ext uri="{FF2B5EF4-FFF2-40B4-BE49-F238E27FC236}">
                <a16:creationId xmlns:a16="http://schemas.microsoft.com/office/drawing/2014/main" id="{B171287E-6895-1549-AF58-F371B3DD9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1E23C-88FA-DC44-B1F0-FD0867FE9127}"/>
              </a:ext>
            </a:extLst>
          </p:cNvPr>
          <p:cNvSpPr>
            <a:spLocks noGrp="1"/>
          </p:cNvSpPr>
          <p:nvPr>
            <p:ph type="sldNum" sz="quarter" idx="12"/>
          </p:nvPr>
        </p:nvSpPr>
        <p:spPr/>
        <p:txBody>
          <a:bodyPr/>
          <a:lstStyle/>
          <a:p>
            <a:fld id="{0991AD23-D675-B741-B974-36D578593073}" type="slidenum">
              <a:rPr lang="en-US" smtClean="0"/>
              <a:t>‹#›</a:t>
            </a:fld>
            <a:endParaRPr lang="en-US"/>
          </a:p>
        </p:txBody>
      </p:sp>
    </p:spTree>
    <p:extLst>
      <p:ext uri="{BB962C8B-B14F-4D97-AF65-F5344CB8AC3E}">
        <p14:creationId xmlns:p14="http://schemas.microsoft.com/office/powerpoint/2010/main" val="2571536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9072C-6F6C-2344-B7C1-362F77AC18E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60DF4E4-6E1A-AA4F-B88C-E2F39C99F64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AAE3EA7-60C0-E343-8DA5-C8105E03B76E}"/>
              </a:ext>
            </a:extLst>
          </p:cNvPr>
          <p:cNvSpPr>
            <a:spLocks noGrp="1"/>
          </p:cNvSpPr>
          <p:nvPr>
            <p:ph type="dt" sz="half" idx="10"/>
          </p:nvPr>
        </p:nvSpPr>
        <p:spPr/>
        <p:txBody>
          <a:bodyPr/>
          <a:lstStyle/>
          <a:p>
            <a:fld id="{AB10E01B-2E2A-EF4E-B35A-3D8A7B9267BD}" type="datetimeFigureOut">
              <a:rPr lang="en-US" smtClean="0"/>
              <a:t>4/29/20</a:t>
            </a:fld>
            <a:endParaRPr lang="en-US"/>
          </a:p>
        </p:txBody>
      </p:sp>
      <p:sp>
        <p:nvSpPr>
          <p:cNvPr id="5" name="Footer Placeholder 4">
            <a:extLst>
              <a:ext uri="{FF2B5EF4-FFF2-40B4-BE49-F238E27FC236}">
                <a16:creationId xmlns:a16="http://schemas.microsoft.com/office/drawing/2014/main" id="{C9364395-4A98-9B49-B34B-689099B794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B11127-E13F-9540-94CB-63EF5B222950}"/>
              </a:ext>
            </a:extLst>
          </p:cNvPr>
          <p:cNvSpPr>
            <a:spLocks noGrp="1"/>
          </p:cNvSpPr>
          <p:nvPr>
            <p:ph type="sldNum" sz="quarter" idx="12"/>
          </p:nvPr>
        </p:nvSpPr>
        <p:spPr/>
        <p:txBody>
          <a:bodyPr/>
          <a:lstStyle/>
          <a:p>
            <a:fld id="{0991AD23-D675-B741-B974-36D578593073}" type="slidenum">
              <a:rPr lang="en-US" smtClean="0"/>
              <a:t>‹#›</a:t>
            </a:fld>
            <a:endParaRPr lang="en-US"/>
          </a:p>
        </p:txBody>
      </p:sp>
    </p:spTree>
    <p:extLst>
      <p:ext uri="{BB962C8B-B14F-4D97-AF65-F5344CB8AC3E}">
        <p14:creationId xmlns:p14="http://schemas.microsoft.com/office/powerpoint/2010/main" val="3799067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B3B60-B761-034B-B9BA-ED2E08CE049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99B087C-27E8-B642-80D5-5384E254E4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250F58B-4B98-4745-8B4D-83BCEC9ACC9D}"/>
              </a:ext>
            </a:extLst>
          </p:cNvPr>
          <p:cNvSpPr>
            <a:spLocks noGrp="1"/>
          </p:cNvSpPr>
          <p:nvPr>
            <p:ph type="dt" sz="half" idx="10"/>
          </p:nvPr>
        </p:nvSpPr>
        <p:spPr/>
        <p:txBody>
          <a:bodyPr/>
          <a:lstStyle/>
          <a:p>
            <a:fld id="{AB10E01B-2E2A-EF4E-B35A-3D8A7B9267BD}" type="datetimeFigureOut">
              <a:rPr lang="en-US" smtClean="0"/>
              <a:t>4/29/20</a:t>
            </a:fld>
            <a:endParaRPr lang="en-US"/>
          </a:p>
        </p:txBody>
      </p:sp>
      <p:sp>
        <p:nvSpPr>
          <p:cNvPr id="5" name="Footer Placeholder 4">
            <a:extLst>
              <a:ext uri="{FF2B5EF4-FFF2-40B4-BE49-F238E27FC236}">
                <a16:creationId xmlns:a16="http://schemas.microsoft.com/office/drawing/2014/main" id="{BD17793E-1CC8-5844-BF20-74DDF037D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1D624C-F09C-BE4A-83E6-CFFC60B12FC4}"/>
              </a:ext>
            </a:extLst>
          </p:cNvPr>
          <p:cNvSpPr>
            <a:spLocks noGrp="1"/>
          </p:cNvSpPr>
          <p:nvPr>
            <p:ph type="sldNum" sz="quarter" idx="12"/>
          </p:nvPr>
        </p:nvSpPr>
        <p:spPr/>
        <p:txBody>
          <a:bodyPr/>
          <a:lstStyle/>
          <a:p>
            <a:fld id="{0991AD23-D675-B741-B974-36D578593073}" type="slidenum">
              <a:rPr lang="en-US" smtClean="0"/>
              <a:t>‹#›</a:t>
            </a:fld>
            <a:endParaRPr lang="en-US"/>
          </a:p>
        </p:txBody>
      </p:sp>
    </p:spTree>
    <p:extLst>
      <p:ext uri="{BB962C8B-B14F-4D97-AF65-F5344CB8AC3E}">
        <p14:creationId xmlns:p14="http://schemas.microsoft.com/office/powerpoint/2010/main" val="2672950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70D9E-964B-B04A-9BEC-7C06DC2D152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C05FEC5-EBA9-3E4F-9BA4-1B7AF30D3C0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F558CA2-C7BB-8D40-8745-72E821D2C36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B28F3CA-8B4F-8442-A66D-FEDFBF78D010}"/>
              </a:ext>
            </a:extLst>
          </p:cNvPr>
          <p:cNvSpPr>
            <a:spLocks noGrp="1"/>
          </p:cNvSpPr>
          <p:nvPr>
            <p:ph type="dt" sz="half" idx="10"/>
          </p:nvPr>
        </p:nvSpPr>
        <p:spPr/>
        <p:txBody>
          <a:bodyPr/>
          <a:lstStyle/>
          <a:p>
            <a:fld id="{AB10E01B-2E2A-EF4E-B35A-3D8A7B9267BD}" type="datetimeFigureOut">
              <a:rPr lang="en-US" smtClean="0"/>
              <a:t>4/29/20</a:t>
            </a:fld>
            <a:endParaRPr lang="en-US"/>
          </a:p>
        </p:txBody>
      </p:sp>
      <p:sp>
        <p:nvSpPr>
          <p:cNvPr id="6" name="Footer Placeholder 5">
            <a:extLst>
              <a:ext uri="{FF2B5EF4-FFF2-40B4-BE49-F238E27FC236}">
                <a16:creationId xmlns:a16="http://schemas.microsoft.com/office/drawing/2014/main" id="{3F5041CF-0F57-2F48-BF0E-B5680D7CE4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6D9E8-C310-1542-94E8-F5CD8763B6C7}"/>
              </a:ext>
            </a:extLst>
          </p:cNvPr>
          <p:cNvSpPr>
            <a:spLocks noGrp="1"/>
          </p:cNvSpPr>
          <p:nvPr>
            <p:ph type="sldNum" sz="quarter" idx="12"/>
          </p:nvPr>
        </p:nvSpPr>
        <p:spPr/>
        <p:txBody>
          <a:bodyPr/>
          <a:lstStyle/>
          <a:p>
            <a:fld id="{0991AD23-D675-B741-B974-36D578593073}" type="slidenum">
              <a:rPr lang="en-US" smtClean="0"/>
              <a:t>‹#›</a:t>
            </a:fld>
            <a:endParaRPr lang="en-US"/>
          </a:p>
        </p:txBody>
      </p:sp>
    </p:spTree>
    <p:extLst>
      <p:ext uri="{BB962C8B-B14F-4D97-AF65-F5344CB8AC3E}">
        <p14:creationId xmlns:p14="http://schemas.microsoft.com/office/powerpoint/2010/main" val="6306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A2780-9584-774B-9DF2-3C5B4D85775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BA52B1-3574-8A4B-86CD-268F3E18D3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5976082-3559-CF46-B7D6-73407A8BB3E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F80088A-7034-A044-A587-0D5D6A1E1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D49AF88-27E3-8746-BDD6-451FE1F30EA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BA49449-1A98-3C42-B513-F68DD5CB3412}"/>
              </a:ext>
            </a:extLst>
          </p:cNvPr>
          <p:cNvSpPr>
            <a:spLocks noGrp="1"/>
          </p:cNvSpPr>
          <p:nvPr>
            <p:ph type="dt" sz="half" idx="10"/>
          </p:nvPr>
        </p:nvSpPr>
        <p:spPr/>
        <p:txBody>
          <a:bodyPr/>
          <a:lstStyle/>
          <a:p>
            <a:fld id="{AB10E01B-2E2A-EF4E-B35A-3D8A7B9267BD}" type="datetimeFigureOut">
              <a:rPr lang="en-US" smtClean="0"/>
              <a:t>4/29/20</a:t>
            </a:fld>
            <a:endParaRPr lang="en-US"/>
          </a:p>
        </p:txBody>
      </p:sp>
      <p:sp>
        <p:nvSpPr>
          <p:cNvPr id="8" name="Footer Placeholder 7">
            <a:extLst>
              <a:ext uri="{FF2B5EF4-FFF2-40B4-BE49-F238E27FC236}">
                <a16:creationId xmlns:a16="http://schemas.microsoft.com/office/drawing/2014/main" id="{7508A69F-445F-764B-BF5B-7AA2D8051D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8F2751-EC76-5049-A7B5-371996F15640}"/>
              </a:ext>
            </a:extLst>
          </p:cNvPr>
          <p:cNvSpPr>
            <a:spLocks noGrp="1"/>
          </p:cNvSpPr>
          <p:nvPr>
            <p:ph type="sldNum" sz="quarter" idx="12"/>
          </p:nvPr>
        </p:nvSpPr>
        <p:spPr/>
        <p:txBody>
          <a:bodyPr/>
          <a:lstStyle/>
          <a:p>
            <a:fld id="{0991AD23-D675-B741-B974-36D578593073}" type="slidenum">
              <a:rPr lang="en-US" smtClean="0"/>
              <a:t>‹#›</a:t>
            </a:fld>
            <a:endParaRPr lang="en-US"/>
          </a:p>
        </p:txBody>
      </p:sp>
    </p:spTree>
    <p:extLst>
      <p:ext uri="{BB962C8B-B14F-4D97-AF65-F5344CB8AC3E}">
        <p14:creationId xmlns:p14="http://schemas.microsoft.com/office/powerpoint/2010/main" val="1602499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262F8-DAB6-8F4F-B1E6-28E5614B880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A3667BD-1527-FA47-A079-91FDD05687E6}"/>
              </a:ext>
            </a:extLst>
          </p:cNvPr>
          <p:cNvSpPr>
            <a:spLocks noGrp="1"/>
          </p:cNvSpPr>
          <p:nvPr>
            <p:ph type="dt" sz="half" idx="10"/>
          </p:nvPr>
        </p:nvSpPr>
        <p:spPr/>
        <p:txBody>
          <a:bodyPr/>
          <a:lstStyle/>
          <a:p>
            <a:fld id="{AB10E01B-2E2A-EF4E-B35A-3D8A7B9267BD}" type="datetimeFigureOut">
              <a:rPr lang="en-US" smtClean="0"/>
              <a:t>4/29/20</a:t>
            </a:fld>
            <a:endParaRPr lang="en-US"/>
          </a:p>
        </p:txBody>
      </p:sp>
      <p:sp>
        <p:nvSpPr>
          <p:cNvPr id="4" name="Footer Placeholder 3">
            <a:extLst>
              <a:ext uri="{FF2B5EF4-FFF2-40B4-BE49-F238E27FC236}">
                <a16:creationId xmlns:a16="http://schemas.microsoft.com/office/drawing/2014/main" id="{3C672EAF-6287-5D47-8AFA-9E5A31FE6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907878-0925-0649-AC7F-ABC947B9A233}"/>
              </a:ext>
            </a:extLst>
          </p:cNvPr>
          <p:cNvSpPr>
            <a:spLocks noGrp="1"/>
          </p:cNvSpPr>
          <p:nvPr>
            <p:ph type="sldNum" sz="quarter" idx="12"/>
          </p:nvPr>
        </p:nvSpPr>
        <p:spPr/>
        <p:txBody>
          <a:bodyPr/>
          <a:lstStyle/>
          <a:p>
            <a:fld id="{0991AD23-D675-B741-B974-36D578593073}" type="slidenum">
              <a:rPr lang="en-US" smtClean="0"/>
              <a:t>‹#›</a:t>
            </a:fld>
            <a:endParaRPr lang="en-US"/>
          </a:p>
        </p:txBody>
      </p:sp>
    </p:spTree>
    <p:extLst>
      <p:ext uri="{BB962C8B-B14F-4D97-AF65-F5344CB8AC3E}">
        <p14:creationId xmlns:p14="http://schemas.microsoft.com/office/powerpoint/2010/main" val="3012460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AC8717-AC37-5343-AD0B-685ED4ACF329}"/>
              </a:ext>
            </a:extLst>
          </p:cNvPr>
          <p:cNvSpPr>
            <a:spLocks noGrp="1"/>
          </p:cNvSpPr>
          <p:nvPr>
            <p:ph type="dt" sz="half" idx="10"/>
          </p:nvPr>
        </p:nvSpPr>
        <p:spPr/>
        <p:txBody>
          <a:bodyPr/>
          <a:lstStyle/>
          <a:p>
            <a:fld id="{AB10E01B-2E2A-EF4E-B35A-3D8A7B9267BD}" type="datetimeFigureOut">
              <a:rPr lang="en-US" smtClean="0"/>
              <a:t>4/29/20</a:t>
            </a:fld>
            <a:endParaRPr lang="en-US"/>
          </a:p>
        </p:txBody>
      </p:sp>
      <p:sp>
        <p:nvSpPr>
          <p:cNvPr id="3" name="Footer Placeholder 2">
            <a:extLst>
              <a:ext uri="{FF2B5EF4-FFF2-40B4-BE49-F238E27FC236}">
                <a16:creationId xmlns:a16="http://schemas.microsoft.com/office/drawing/2014/main" id="{3869A584-B57C-414A-BA80-4748B77516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1C224C-3A6B-3649-A5FD-058831C77799}"/>
              </a:ext>
            </a:extLst>
          </p:cNvPr>
          <p:cNvSpPr>
            <a:spLocks noGrp="1"/>
          </p:cNvSpPr>
          <p:nvPr>
            <p:ph type="sldNum" sz="quarter" idx="12"/>
          </p:nvPr>
        </p:nvSpPr>
        <p:spPr/>
        <p:txBody>
          <a:bodyPr/>
          <a:lstStyle/>
          <a:p>
            <a:fld id="{0991AD23-D675-B741-B974-36D578593073}" type="slidenum">
              <a:rPr lang="en-US" smtClean="0"/>
              <a:t>‹#›</a:t>
            </a:fld>
            <a:endParaRPr lang="en-US"/>
          </a:p>
        </p:txBody>
      </p:sp>
    </p:spTree>
    <p:extLst>
      <p:ext uri="{BB962C8B-B14F-4D97-AF65-F5344CB8AC3E}">
        <p14:creationId xmlns:p14="http://schemas.microsoft.com/office/powerpoint/2010/main" val="827889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B1C6F-C0FC-634C-8580-AC31C852A40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AFAC17C-4888-9F46-B1FB-178AD0C041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E738AD1-772F-0B47-B3B0-8F18FC967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2AAF106-D7B2-C640-BD48-1E34D03024FF}"/>
              </a:ext>
            </a:extLst>
          </p:cNvPr>
          <p:cNvSpPr>
            <a:spLocks noGrp="1"/>
          </p:cNvSpPr>
          <p:nvPr>
            <p:ph type="dt" sz="half" idx="10"/>
          </p:nvPr>
        </p:nvSpPr>
        <p:spPr/>
        <p:txBody>
          <a:bodyPr/>
          <a:lstStyle/>
          <a:p>
            <a:fld id="{AB10E01B-2E2A-EF4E-B35A-3D8A7B9267BD}" type="datetimeFigureOut">
              <a:rPr lang="en-US" smtClean="0"/>
              <a:t>4/29/20</a:t>
            </a:fld>
            <a:endParaRPr lang="en-US"/>
          </a:p>
        </p:txBody>
      </p:sp>
      <p:sp>
        <p:nvSpPr>
          <p:cNvPr id="6" name="Footer Placeholder 5">
            <a:extLst>
              <a:ext uri="{FF2B5EF4-FFF2-40B4-BE49-F238E27FC236}">
                <a16:creationId xmlns:a16="http://schemas.microsoft.com/office/drawing/2014/main" id="{6042FB39-0E55-7C43-BBD2-18A5BF4194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C184E8-FDCF-EC49-9078-962F9E07279F}"/>
              </a:ext>
            </a:extLst>
          </p:cNvPr>
          <p:cNvSpPr>
            <a:spLocks noGrp="1"/>
          </p:cNvSpPr>
          <p:nvPr>
            <p:ph type="sldNum" sz="quarter" idx="12"/>
          </p:nvPr>
        </p:nvSpPr>
        <p:spPr/>
        <p:txBody>
          <a:bodyPr/>
          <a:lstStyle/>
          <a:p>
            <a:fld id="{0991AD23-D675-B741-B974-36D578593073}" type="slidenum">
              <a:rPr lang="en-US" smtClean="0"/>
              <a:t>‹#›</a:t>
            </a:fld>
            <a:endParaRPr lang="en-US"/>
          </a:p>
        </p:txBody>
      </p:sp>
    </p:spTree>
    <p:extLst>
      <p:ext uri="{BB962C8B-B14F-4D97-AF65-F5344CB8AC3E}">
        <p14:creationId xmlns:p14="http://schemas.microsoft.com/office/powerpoint/2010/main" val="1732841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1ED3-8640-4A47-B614-D8AE10027D4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B383FA3-0B94-5844-85C6-98409AC010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C1B28D-A962-044B-A792-C46F31584E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4D4CCA5-D0C3-294F-9F1C-CE30B8A04769}"/>
              </a:ext>
            </a:extLst>
          </p:cNvPr>
          <p:cNvSpPr>
            <a:spLocks noGrp="1"/>
          </p:cNvSpPr>
          <p:nvPr>
            <p:ph type="dt" sz="half" idx="10"/>
          </p:nvPr>
        </p:nvSpPr>
        <p:spPr/>
        <p:txBody>
          <a:bodyPr/>
          <a:lstStyle/>
          <a:p>
            <a:fld id="{AB10E01B-2E2A-EF4E-B35A-3D8A7B9267BD}" type="datetimeFigureOut">
              <a:rPr lang="en-US" smtClean="0"/>
              <a:t>4/29/20</a:t>
            </a:fld>
            <a:endParaRPr lang="en-US"/>
          </a:p>
        </p:txBody>
      </p:sp>
      <p:sp>
        <p:nvSpPr>
          <p:cNvPr id="6" name="Footer Placeholder 5">
            <a:extLst>
              <a:ext uri="{FF2B5EF4-FFF2-40B4-BE49-F238E27FC236}">
                <a16:creationId xmlns:a16="http://schemas.microsoft.com/office/drawing/2014/main" id="{B42E8F42-B3E6-264E-8446-32CE2BFCC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BF3A13-6D0A-3B4C-A593-6A955CDAC2C4}"/>
              </a:ext>
            </a:extLst>
          </p:cNvPr>
          <p:cNvSpPr>
            <a:spLocks noGrp="1"/>
          </p:cNvSpPr>
          <p:nvPr>
            <p:ph type="sldNum" sz="quarter" idx="12"/>
          </p:nvPr>
        </p:nvSpPr>
        <p:spPr/>
        <p:txBody>
          <a:bodyPr/>
          <a:lstStyle/>
          <a:p>
            <a:fld id="{0991AD23-D675-B741-B974-36D578593073}" type="slidenum">
              <a:rPr lang="en-US" smtClean="0"/>
              <a:t>‹#›</a:t>
            </a:fld>
            <a:endParaRPr lang="en-US"/>
          </a:p>
        </p:txBody>
      </p:sp>
    </p:spTree>
    <p:extLst>
      <p:ext uri="{BB962C8B-B14F-4D97-AF65-F5344CB8AC3E}">
        <p14:creationId xmlns:p14="http://schemas.microsoft.com/office/powerpoint/2010/main" val="74188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643B19-4712-304C-A4E0-B8F0B694E4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84739F4-CC9E-AB41-96FE-A45C661FFF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C9155B-E251-B140-A420-F1FF43F040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10E01B-2E2A-EF4E-B35A-3D8A7B9267BD}" type="datetimeFigureOut">
              <a:rPr lang="en-US" smtClean="0"/>
              <a:t>4/29/20</a:t>
            </a:fld>
            <a:endParaRPr lang="en-US"/>
          </a:p>
        </p:txBody>
      </p:sp>
      <p:sp>
        <p:nvSpPr>
          <p:cNvPr id="5" name="Footer Placeholder 4">
            <a:extLst>
              <a:ext uri="{FF2B5EF4-FFF2-40B4-BE49-F238E27FC236}">
                <a16:creationId xmlns:a16="http://schemas.microsoft.com/office/drawing/2014/main" id="{7F87B8AD-5BDB-1045-900C-EAF7BB03CC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BE4E6C-EE33-BF47-A038-3CC7F593FA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91AD23-D675-B741-B974-36D578593073}" type="slidenum">
              <a:rPr lang="en-US" smtClean="0"/>
              <a:t>‹#›</a:t>
            </a:fld>
            <a:endParaRPr lang="en-US"/>
          </a:p>
        </p:txBody>
      </p:sp>
    </p:spTree>
    <p:extLst>
      <p:ext uri="{BB962C8B-B14F-4D97-AF65-F5344CB8AC3E}">
        <p14:creationId xmlns:p14="http://schemas.microsoft.com/office/powerpoint/2010/main" val="1720987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66C266B-F764-7947-8B95-68332CFBC4F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3680149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F9E2E13-936C-4D45-9B15-C474D77426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897E6FDF-88E2-D64F-B0BA-A72D69405AF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86F35C07-8299-7947-B76C-4E5B4CE04A5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331518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009D981-02CF-8D45-A511-4CC49A738C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BBDF40B1-CA85-EA48-B642-A343FE641E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922FA3FE-7BA9-CC4D-93C5-368AD0237A7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193336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C11AAE5-9ED7-0541-ACB2-D0CE302E821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A5347F16-8325-7746-8B52-087C5E78096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7" name="Picture 6">
            <a:extLst>
              <a:ext uri="{FF2B5EF4-FFF2-40B4-BE49-F238E27FC236}">
                <a16:creationId xmlns:a16="http://schemas.microsoft.com/office/drawing/2014/main" id="{787EE874-40BF-E243-8046-78827A0D02B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164792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AA99519-DA2F-B247-929C-9AB39E35F0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9F25286F-2ADD-9848-A7BB-B72220B922C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7" name="Picture 6" descr="A screenshot of a video game&#10;&#10;Description automatically generated">
            <a:extLst>
              <a:ext uri="{FF2B5EF4-FFF2-40B4-BE49-F238E27FC236}">
                <a16:creationId xmlns:a16="http://schemas.microsoft.com/office/drawing/2014/main" id="{D3F6C7EB-8A0D-B445-B9CC-7BFEF85164B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354678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62206C0C-5C7C-474F-93F1-91E8B3F1C0D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5F81DB4F-06A5-2B48-AFDD-F704E612FFC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9F19D9E5-9BF5-A746-9211-FD564B5781E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154044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B21D4F45-9E61-C949-BBB5-90A88CB609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5" name="Picture 4" descr="A picture containing flower&#10;&#10;Description automatically generated">
            <a:extLst>
              <a:ext uri="{FF2B5EF4-FFF2-40B4-BE49-F238E27FC236}">
                <a16:creationId xmlns:a16="http://schemas.microsoft.com/office/drawing/2014/main" id="{CF3210A4-575F-FB40-9978-CDDE7B45D05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E3B36542-9654-404C-B266-0381869ABE9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158452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96D55E33-52E0-2445-9D0E-98899A49AE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7" name="Picture 6" descr="A close up of a logo&#10;&#10;Description automatically generated">
            <a:extLst>
              <a:ext uri="{FF2B5EF4-FFF2-40B4-BE49-F238E27FC236}">
                <a16:creationId xmlns:a16="http://schemas.microsoft.com/office/drawing/2014/main" id="{AF3362DF-AA36-4A4F-891D-29C3173D8C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9" name="Picture 8" descr="A picture containing screenshot, sitting, monitor, black&#10;&#10;Description automatically generated">
            <a:extLst>
              <a:ext uri="{FF2B5EF4-FFF2-40B4-BE49-F238E27FC236}">
                <a16:creationId xmlns:a16="http://schemas.microsoft.com/office/drawing/2014/main" id="{23BCADE3-B035-E940-A109-C4E67B4BB12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250211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BF1CF64B-7B35-0045-9C72-162BE0D910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807B2602-D423-3E41-9865-F296CC0581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7" name="Picture 6" descr="A close up of a map&#10;&#10;Description automatically generated">
            <a:extLst>
              <a:ext uri="{FF2B5EF4-FFF2-40B4-BE49-F238E27FC236}">
                <a16:creationId xmlns:a16="http://schemas.microsoft.com/office/drawing/2014/main" id="{08D0C833-DF80-FC49-9ADF-0142C688822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14508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8438A2D-42EA-FD40-BD80-993F416B1E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BA74DFE2-7FC7-1549-8A91-59FD6B6E894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7B165FCC-0164-4440-95AF-DA71FB0F6F4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340349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2AFC2937-A774-EF41-90BD-C89E2B72B34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7" name="Picture 6" descr="A close up of a screen&#10;&#10;Description automatically generated">
            <a:extLst>
              <a:ext uri="{FF2B5EF4-FFF2-40B4-BE49-F238E27FC236}">
                <a16:creationId xmlns:a16="http://schemas.microsoft.com/office/drawing/2014/main" id="{454A0F41-94E9-5F4C-928C-7358DA5CED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9" name="Picture 8" descr="A screen shot of a computer&#10;&#10;Description automatically generated">
            <a:extLst>
              <a:ext uri="{FF2B5EF4-FFF2-40B4-BE49-F238E27FC236}">
                <a16:creationId xmlns:a16="http://schemas.microsoft.com/office/drawing/2014/main" id="{209400CA-D664-1942-89A0-C0C98C08DC4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11" name="Picture 10">
            <a:extLst>
              <a:ext uri="{FF2B5EF4-FFF2-40B4-BE49-F238E27FC236}">
                <a16:creationId xmlns:a16="http://schemas.microsoft.com/office/drawing/2014/main" id="{4BDF5D8F-19F5-FA42-8ACF-C786EFEE847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762" y="0"/>
            <a:ext cx="12182475" cy="6858000"/>
          </a:xfrm>
          <a:prstGeom prst="rect">
            <a:avLst/>
          </a:prstGeom>
        </p:spPr>
      </p:pic>
    </p:spTree>
    <p:extLst>
      <p:ext uri="{BB962C8B-B14F-4D97-AF65-F5344CB8AC3E}">
        <p14:creationId xmlns:p14="http://schemas.microsoft.com/office/powerpoint/2010/main" val="259178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1EF37C2-79DB-1F44-9C5B-550BC35C113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2096371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57E11E00-8B62-A649-83FD-41E127C73E9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1643380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BF52112-E61F-014D-AAFE-F0AF9006D9E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4049346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D62EB7F-898F-0441-ADB1-24324695890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248908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20178AB-F39D-8B4C-8146-D66EA329DC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27ACF14C-5CF7-7A4C-BAEE-B7E19AFFAA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7" name="Picture 6" descr="A picture containing building, window&#10;&#10;Description automatically generated">
            <a:extLst>
              <a:ext uri="{FF2B5EF4-FFF2-40B4-BE49-F238E27FC236}">
                <a16:creationId xmlns:a16="http://schemas.microsoft.com/office/drawing/2014/main" id="{BA81A08B-2006-F34E-B3A3-7ABD1F875A8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136291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90DC47F6-D2B9-6745-B8D4-DF6A9BD81C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5" name="Picture 4" descr="A picture containing food&#10;&#10;Description automatically generated">
            <a:extLst>
              <a:ext uri="{FF2B5EF4-FFF2-40B4-BE49-F238E27FC236}">
                <a16:creationId xmlns:a16="http://schemas.microsoft.com/office/drawing/2014/main" id="{A4E9D9CC-6C70-7343-88D9-1C21399EB9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7" name="Picture 6" descr="A screen shot of a smart phone&#10;&#10;Description automatically generated">
            <a:extLst>
              <a:ext uri="{FF2B5EF4-FFF2-40B4-BE49-F238E27FC236}">
                <a16:creationId xmlns:a16="http://schemas.microsoft.com/office/drawing/2014/main" id="{2A31C8E0-87E8-664B-8C6D-3285FB83D9F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55358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29D6DEF-B40F-7049-837F-7558F0D433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12170129-0C09-464A-B3AB-907C58BE5B8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203377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64FE57-77AF-B84D-907D-D70FEDD61A8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762" y="0"/>
            <a:ext cx="12182475"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A0D99E63-3497-E945-B47B-182AEE9B677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7" name="Picture 6" descr="A close up of a map&#10;&#10;Description automatically generated">
            <a:extLst>
              <a:ext uri="{FF2B5EF4-FFF2-40B4-BE49-F238E27FC236}">
                <a16:creationId xmlns:a16="http://schemas.microsoft.com/office/drawing/2014/main" id="{5E4988D5-F5BD-3B4C-B136-37285530E16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378460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4F8CC65-B97B-CE49-A083-92FD6744D4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6ABCDD4A-5EDF-694A-89D4-BB655D6B54B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7" name="Picture 6" descr="A screen shot of a computer&#10;&#10;Description automatically generated">
            <a:extLst>
              <a:ext uri="{FF2B5EF4-FFF2-40B4-BE49-F238E27FC236}">
                <a16:creationId xmlns:a16="http://schemas.microsoft.com/office/drawing/2014/main" id="{F6094007-CD7F-A849-92D9-DB97C7D3018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251249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FE493768-3557-4048-81D6-76987855B1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85CBF370-C5A1-BF46-8D07-BE043C7B005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pic>
        <p:nvPicPr>
          <p:cNvPr id="7" name="Picture 6" descr="A picture containing sitting, screen, black, table&#10;&#10;Description automatically generated">
            <a:extLst>
              <a:ext uri="{FF2B5EF4-FFF2-40B4-BE49-F238E27FC236}">
                <a16:creationId xmlns:a16="http://schemas.microsoft.com/office/drawing/2014/main" id="{9DBA25EE-8CDE-2444-B137-10AF4648EB2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175027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323</Words>
  <Application>Microsoft Macintosh PowerPoint</Application>
  <PresentationFormat>Widescreen</PresentationFormat>
  <Paragraphs>114</Paragraphs>
  <Slides>21</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Eleanor Rankin</cp:lastModifiedBy>
  <cp:revision>10</cp:revision>
  <dcterms:created xsi:type="dcterms:W3CDTF">2020-04-23T15:44:45Z</dcterms:created>
  <dcterms:modified xsi:type="dcterms:W3CDTF">2020-04-29T15:56:30Z</dcterms:modified>
</cp:coreProperties>
</file>